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7" r:id="rId23"/>
    <p:sldId id="300" r:id="rId24"/>
    <p:sldId id="279" r:id="rId25"/>
    <p:sldId id="289" r:id="rId26"/>
    <p:sldId id="290" r:id="rId27"/>
    <p:sldId id="291" r:id="rId28"/>
    <p:sldId id="298" r:id="rId29"/>
    <p:sldId id="280" r:id="rId30"/>
    <p:sldId id="281" r:id="rId31"/>
    <p:sldId id="282" r:id="rId32"/>
    <p:sldId id="299" r:id="rId33"/>
    <p:sldId id="294" r:id="rId34"/>
    <p:sldId id="295" r:id="rId35"/>
    <p:sldId id="283" r:id="rId36"/>
    <p:sldId id="284" r:id="rId37"/>
    <p:sldId id="285" r:id="rId38"/>
    <p:sldId id="292" r:id="rId39"/>
    <p:sldId id="293" r:id="rId40"/>
    <p:sldId id="286" r:id="rId41"/>
    <p:sldId id="296" r:id="rId42"/>
    <p:sldId id="287" r:id="rId43"/>
    <p:sldId id="288" r:id="rId4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CC66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60" d="100"/>
          <a:sy n="60" d="100"/>
        </p:scale>
        <p:origin x="-165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6D5A6-545E-4BAD-B7B7-590C0FDDAD95}" type="doc">
      <dgm:prSet loTypeId="urn:microsoft.com/office/officeart/2005/8/layout/hierarchy2" loCatId="hierarchy" qsTypeId="urn:microsoft.com/office/officeart/2005/8/quickstyle/3d5" qsCatId="3D" csTypeId="urn:microsoft.com/office/officeart/2005/8/colors/accent4_2" csCatId="accent4" phldr="1"/>
      <dgm:spPr/>
      <dgm:t>
        <a:bodyPr/>
        <a:lstStyle/>
        <a:p>
          <a:pPr rtl="1"/>
          <a:endParaRPr lang="ar-SA"/>
        </a:p>
      </dgm:t>
    </dgm:pt>
    <dgm:pt modelId="{6CF60538-1A6D-4D83-B542-73A76363C8D0}">
      <dgm:prSet phldrT="[نص]"/>
      <dgm:spPr>
        <a:solidFill>
          <a:srgbClr val="FF9999"/>
        </a:soli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rtl="1"/>
          <a:r>
            <a:rPr lang="ar-IQ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الفطريات الناقصة</a:t>
          </a:r>
          <a:r>
            <a:rPr lang="ar-IQ" dirty="0" smtClean="0"/>
            <a:t> </a:t>
          </a:r>
          <a:endParaRPr lang="ar-SA" dirty="0"/>
        </a:p>
      </dgm:t>
    </dgm:pt>
    <dgm:pt modelId="{A49F9BFB-D4FF-4295-AE64-2DA9596D9667}" type="parTrans" cxnId="{BE83D40C-AE47-4F3D-A7A0-FCB9F383FEE4}">
      <dgm:prSet/>
      <dgm:spPr/>
      <dgm:t>
        <a:bodyPr/>
        <a:lstStyle/>
        <a:p>
          <a:pPr rtl="1"/>
          <a:endParaRPr lang="ar-SA"/>
        </a:p>
      </dgm:t>
    </dgm:pt>
    <dgm:pt modelId="{AAF633D6-0F28-4629-97E0-C675430348C4}" type="sibTrans" cxnId="{BE83D40C-AE47-4F3D-A7A0-FCB9F383FEE4}">
      <dgm:prSet/>
      <dgm:spPr/>
      <dgm:t>
        <a:bodyPr/>
        <a:lstStyle/>
        <a:p>
          <a:pPr rtl="1"/>
          <a:endParaRPr lang="ar-SA"/>
        </a:p>
      </dgm:t>
    </dgm:pt>
    <dgm:pt modelId="{60224B08-772E-4BBF-A786-5BC7DECF37D4}">
      <dgm:prSet phldrT="[نص]"/>
      <dgm:spPr>
        <a:solidFill>
          <a:schemeClr val="accent5"/>
        </a:soli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rtl="1"/>
          <a:r>
            <a:rPr lang="ar-IQ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تو</a:t>
          </a:r>
          <a:r>
            <a:rPr lang="ar-S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جد</a:t>
          </a:r>
          <a:r>
            <a:rPr lang="ar-IQ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كوني</a:t>
          </a:r>
          <a:r>
            <a:rPr lang="ar-S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د</a:t>
          </a:r>
          <a:r>
            <a:rPr lang="ar-IQ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يا </a:t>
          </a:r>
          <a:endParaRPr lang="ar-SA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D02FB016-E145-4D50-9CD6-6BABA88DDDDB}" type="parTrans" cxnId="{81AE38A5-F486-4E6E-8304-CB2169D33F35}">
      <dgm:prSet/>
      <dgm:spPr/>
      <dgm:t>
        <a:bodyPr/>
        <a:lstStyle/>
        <a:p>
          <a:pPr rtl="1"/>
          <a:endParaRPr lang="ar-SA"/>
        </a:p>
      </dgm:t>
    </dgm:pt>
    <dgm:pt modelId="{F50E243C-F3C2-4661-8794-98CE16DAED49}" type="sibTrans" cxnId="{81AE38A5-F486-4E6E-8304-CB2169D33F35}">
      <dgm:prSet/>
      <dgm:spPr/>
      <dgm:t>
        <a:bodyPr/>
        <a:lstStyle/>
        <a:p>
          <a:pPr rtl="1"/>
          <a:endParaRPr lang="ar-SA"/>
        </a:p>
      </dgm:t>
    </dgm:pt>
    <dgm:pt modelId="{0198DE19-2F31-4F42-AE56-595B2DDB96E1}">
      <dgm:prSet phldrT="[نص]"/>
      <dgm:spPr>
        <a:solidFill>
          <a:srgbClr val="0070C0"/>
        </a:solidFill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1"/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الكوني</a:t>
          </a:r>
          <a:r>
            <a:rPr lang="ar-S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د</a:t>
          </a:r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يا على حوامل حرة او ضفائر او ضمن حشية </a:t>
          </a:r>
          <a:endParaRPr lang="ar-SA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7E5CE22-010D-4CF1-9DBC-7CAC0B6EA673}" type="parTrans" cxnId="{EF4DCD6A-6841-409D-9022-10FD15A6DBA3}">
      <dgm:prSet/>
      <dgm:spPr/>
      <dgm:t>
        <a:bodyPr/>
        <a:lstStyle/>
        <a:p>
          <a:pPr rtl="1"/>
          <a:endParaRPr lang="ar-SA"/>
        </a:p>
      </dgm:t>
    </dgm:pt>
    <dgm:pt modelId="{4E0636C5-1CA9-460C-B780-8C9235FEE478}" type="sibTrans" cxnId="{EF4DCD6A-6841-409D-9022-10FD15A6DBA3}">
      <dgm:prSet/>
      <dgm:spPr/>
      <dgm:t>
        <a:bodyPr/>
        <a:lstStyle/>
        <a:p>
          <a:pPr rtl="1"/>
          <a:endParaRPr lang="ar-SA"/>
        </a:p>
      </dgm:t>
    </dgm:pt>
    <dgm:pt modelId="{B2EEDF4E-B7C8-46C8-B6A5-36501DA01BEB}">
      <dgm:prSet phldrT="[نص]"/>
      <dgm:spPr>
        <a:solidFill>
          <a:srgbClr val="0070C0"/>
        </a:solidFill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1"/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الكوني</a:t>
          </a:r>
          <a:r>
            <a:rPr lang="ar-S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د</a:t>
          </a:r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يا ضمن اوعية بكني</a:t>
          </a:r>
          <a:r>
            <a:rPr lang="ar-S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د</a:t>
          </a:r>
          <a:r>
            <a:rPr lang="ar-IQ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ية</a:t>
          </a:r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او في </a:t>
          </a:r>
          <a:r>
            <a:rPr lang="ar-IQ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كويمة</a:t>
          </a:r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فطرية </a:t>
          </a:r>
          <a:endParaRPr lang="ar-SA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C7E8F13-DF92-490C-8EED-0364348A90FA}" type="parTrans" cxnId="{ABDC17DD-D26F-4CD7-876C-7694C3CF3ED0}">
      <dgm:prSet/>
      <dgm:spPr/>
      <dgm:t>
        <a:bodyPr/>
        <a:lstStyle/>
        <a:p>
          <a:pPr rtl="1"/>
          <a:endParaRPr lang="ar-SA"/>
        </a:p>
      </dgm:t>
    </dgm:pt>
    <dgm:pt modelId="{D2E63F58-60AB-4430-9B8F-2144FAF92AFE}" type="sibTrans" cxnId="{ABDC17DD-D26F-4CD7-876C-7694C3CF3ED0}">
      <dgm:prSet/>
      <dgm:spPr/>
      <dgm:t>
        <a:bodyPr/>
        <a:lstStyle/>
        <a:p>
          <a:pPr rtl="1"/>
          <a:endParaRPr lang="ar-SA"/>
        </a:p>
      </dgm:t>
    </dgm:pt>
    <dgm:pt modelId="{8181FC2E-2F5F-4952-AA85-D1B0A0149754}">
      <dgm:prSet phldrT="[نص]"/>
      <dgm:spPr>
        <a:solidFill>
          <a:schemeClr val="accent5"/>
        </a:soli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rtl="1"/>
          <a:r>
            <a:rPr lang="ar-IQ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لا تو</a:t>
          </a:r>
          <a:r>
            <a:rPr lang="ar-S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جد</a:t>
          </a:r>
          <a:r>
            <a:rPr lang="ar-IQ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كوني</a:t>
          </a:r>
          <a:r>
            <a:rPr lang="ar-S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د</a:t>
          </a:r>
          <a:r>
            <a:rPr lang="ar-IQ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يا </a:t>
          </a:r>
          <a:endParaRPr lang="ar-SA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80763BB-4E70-4C86-9CE4-D74FD7EEC10A}" type="parTrans" cxnId="{E784F2E3-33C4-4E67-82D4-8D7413CD9BC9}">
      <dgm:prSet/>
      <dgm:spPr/>
      <dgm:t>
        <a:bodyPr/>
        <a:lstStyle/>
        <a:p>
          <a:pPr rtl="1"/>
          <a:endParaRPr lang="ar-SA"/>
        </a:p>
      </dgm:t>
    </dgm:pt>
    <dgm:pt modelId="{B1F67BC2-4081-4B20-B177-ABD325D9A318}" type="sibTrans" cxnId="{E784F2E3-33C4-4E67-82D4-8D7413CD9BC9}">
      <dgm:prSet/>
      <dgm:spPr/>
      <dgm:t>
        <a:bodyPr/>
        <a:lstStyle/>
        <a:p>
          <a:pPr rtl="1"/>
          <a:endParaRPr lang="ar-SA"/>
        </a:p>
      </dgm:t>
    </dgm:pt>
    <dgm:pt modelId="{E736A525-7DBC-41DA-B294-DD92685458FB}">
      <dgm:prSet phldrT="[نص]"/>
      <dgm:spPr>
        <a:solidFill>
          <a:srgbClr val="0070C0"/>
        </a:solidFill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1"/>
          <a:r>
            <a:rPr lang="ar-IQ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تسمى فطريات عقيمة </a:t>
          </a:r>
          <a:r>
            <a:rPr 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Mycelia </a:t>
          </a:r>
          <a:r>
            <a:rPr lang="en-US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Sterilia</a:t>
          </a:r>
          <a:endParaRPr lang="ar-SA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38CA126-61B2-4C69-82A4-314C68B673E4}" type="parTrans" cxnId="{71A8591D-C7EE-4A2F-8240-72ED076D59DF}">
      <dgm:prSet/>
      <dgm:spPr/>
      <dgm:t>
        <a:bodyPr/>
        <a:lstStyle/>
        <a:p>
          <a:pPr rtl="1"/>
          <a:endParaRPr lang="ar-SA"/>
        </a:p>
      </dgm:t>
    </dgm:pt>
    <dgm:pt modelId="{BD5DABAB-DA44-4014-A457-250073F16A61}" type="sibTrans" cxnId="{71A8591D-C7EE-4A2F-8240-72ED076D59DF}">
      <dgm:prSet/>
      <dgm:spPr/>
      <dgm:t>
        <a:bodyPr/>
        <a:lstStyle/>
        <a:p>
          <a:pPr rtl="1"/>
          <a:endParaRPr lang="ar-SA"/>
        </a:p>
      </dgm:t>
    </dgm:pt>
    <dgm:pt modelId="{F78E9A9C-0AED-492D-B403-EA118106E6CC}" type="pres">
      <dgm:prSet presAssocID="{BC36D5A6-545E-4BAD-B7B7-590C0FDDAD9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EB8588-2A59-4E00-BEE8-7A878292CEB2}" type="pres">
      <dgm:prSet presAssocID="{6CF60538-1A6D-4D83-B542-73A76363C8D0}" presName="root1" presStyleCnt="0"/>
      <dgm:spPr/>
    </dgm:pt>
    <dgm:pt modelId="{9E28ADE5-BFB2-4C05-9269-BA896FF4683E}" type="pres">
      <dgm:prSet presAssocID="{6CF60538-1A6D-4D83-B542-73A76363C8D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1ABDC4E-A815-4872-A991-6F03136E3E0B}" type="pres">
      <dgm:prSet presAssocID="{6CF60538-1A6D-4D83-B542-73A76363C8D0}" presName="level2hierChild" presStyleCnt="0"/>
      <dgm:spPr/>
    </dgm:pt>
    <dgm:pt modelId="{8D65AC5B-1DEF-4058-8A15-B8493E9AE532}" type="pres">
      <dgm:prSet presAssocID="{D02FB016-E145-4D50-9CD6-6BABA88DDDDB}" presName="conn2-1" presStyleLbl="parChTrans1D2" presStyleIdx="0" presStyleCnt="2"/>
      <dgm:spPr/>
    </dgm:pt>
    <dgm:pt modelId="{0BBC0173-452B-4765-8BDC-B6CAC5331B42}" type="pres">
      <dgm:prSet presAssocID="{D02FB016-E145-4D50-9CD6-6BABA88DDDDB}" presName="connTx" presStyleLbl="parChTrans1D2" presStyleIdx="0" presStyleCnt="2"/>
      <dgm:spPr/>
    </dgm:pt>
    <dgm:pt modelId="{9DAA86B4-B2B2-48AF-A3B1-B30A4380A4ED}" type="pres">
      <dgm:prSet presAssocID="{60224B08-772E-4BBF-A786-5BC7DECF37D4}" presName="root2" presStyleCnt="0"/>
      <dgm:spPr/>
    </dgm:pt>
    <dgm:pt modelId="{16FE5D0C-D9FA-4A3F-A369-79D9D0039CA0}" type="pres">
      <dgm:prSet presAssocID="{60224B08-772E-4BBF-A786-5BC7DECF37D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7C2C782-0493-4979-BB84-904B5D9B8474}" type="pres">
      <dgm:prSet presAssocID="{60224B08-772E-4BBF-A786-5BC7DECF37D4}" presName="level3hierChild" presStyleCnt="0"/>
      <dgm:spPr/>
    </dgm:pt>
    <dgm:pt modelId="{9DBEF124-1069-4921-853D-058F3030EF3F}" type="pres">
      <dgm:prSet presAssocID="{A7E5CE22-010D-4CF1-9DBC-7CAC0B6EA673}" presName="conn2-1" presStyleLbl="parChTrans1D3" presStyleIdx="0" presStyleCnt="3"/>
      <dgm:spPr/>
    </dgm:pt>
    <dgm:pt modelId="{D06E2DFE-2654-4828-B289-2058FD825D5B}" type="pres">
      <dgm:prSet presAssocID="{A7E5CE22-010D-4CF1-9DBC-7CAC0B6EA673}" presName="connTx" presStyleLbl="parChTrans1D3" presStyleIdx="0" presStyleCnt="3"/>
      <dgm:spPr/>
    </dgm:pt>
    <dgm:pt modelId="{D6CE802D-FD57-48DD-B7DB-73D2698C7126}" type="pres">
      <dgm:prSet presAssocID="{0198DE19-2F31-4F42-AE56-595B2DDB96E1}" presName="root2" presStyleCnt="0"/>
      <dgm:spPr/>
    </dgm:pt>
    <dgm:pt modelId="{AD4C5A84-C0C8-4416-97F1-AE261CC3830C}" type="pres">
      <dgm:prSet presAssocID="{0198DE19-2F31-4F42-AE56-595B2DDB96E1}" presName="LevelTwoTextNode" presStyleLbl="node3" presStyleIdx="0" presStyleCnt="3" custScaleX="108915" custScaleY="12170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F9C40F3-DB8E-481E-8BB3-00F9236EA80E}" type="pres">
      <dgm:prSet presAssocID="{0198DE19-2F31-4F42-AE56-595B2DDB96E1}" presName="level3hierChild" presStyleCnt="0"/>
      <dgm:spPr/>
    </dgm:pt>
    <dgm:pt modelId="{18F466B2-2B25-4ADA-A9CB-77C9DD50A77F}" type="pres">
      <dgm:prSet presAssocID="{BC7E8F13-DF92-490C-8EED-0364348A90FA}" presName="conn2-1" presStyleLbl="parChTrans1D3" presStyleIdx="1" presStyleCnt="3"/>
      <dgm:spPr/>
    </dgm:pt>
    <dgm:pt modelId="{C4029F26-A8FD-444C-9B93-E0893CDCE7E3}" type="pres">
      <dgm:prSet presAssocID="{BC7E8F13-DF92-490C-8EED-0364348A90FA}" presName="connTx" presStyleLbl="parChTrans1D3" presStyleIdx="1" presStyleCnt="3"/>
      <dgm:spPr/>
    </dgm:pt>
    <dgm:pt modelId="{146B2082-9AA8-4685-A069-6DAEF387FF34}" type="pres">
      <dgm:prSet presAssocID="{B2EEDF4E-B7C8-46C8-B6A5-36501DA01BEB}" presName="root2" presStyleCnt="0"/>
      <dgm:spPr/>
    </dgm:pt>
    <dgm:pt modelId="{E4D10C6C-8DAD-4CA7-B9B5-CF258E9AAD43}" type="pres">
      <dgm:prSet presAssocID="{B2EEDF4E-B7C8-46C8-B6A5-36501DA01BEB}" presName="LevelTwoTextNode" presStyleLbl="node3" presStyleIdx="1" presStyleCnt="3" custScaleX="105026" custScaleY="12447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B3C6C0D-F707-4DCB-A9BF-7CABC8A32D56}" type="pres">
      <dgm:prSet presAssocID="{B2EEDF4E-B7C8-46C8-B6A5-36501DA01BEB}" presName="level3hierChild" presStyleCnt="0"/>
      <dgm:spPr/>
    </dgm:pt>
    <dgm:pt modelId="{54DDA944-963A-4BB1-B9E2-501BD49ACAC2}" type="pres">
      <dgm:prSet presAssocID="{680763BB-4E70-4C86-9CE4-D74FD7EEC10A}" presName="conn2-1" presStyleLbl="parChTrans1D2" presStyleIdx="1" presStyleCnt="2"/>
      <dgm:spPr/>
    </dgm:pt>
    <dgm:pt modelId="{792CA969-15EE-4F08-8998-2B99163C3238}" type="pres">
      <dgm:prSet presAssocID="{680763BB-4E70-4C86-9CE4-D74FD7EEC10A}" presName="connTx" presStyleLbl="parChTrans1D2" presStyleIdx="1" presStyleCnt="2"/>
      <dgm:spPr/>
    </dgm:pt>
    <dgm:pt modelId="{91F71646-A7C1-45F4-8D6B-4CBD5E3CD5CB}" type="pres">
      <dgm:prSet presAssocID="{8181FC2E-2F5F-4952-AA85-D1B0A0149754}" presName="root2" presStyleCnt="0"/>
      <dgm:spPr/>
    </dgm:pt>
    <dgm:pt modelId="{5C2F670F-EAA6-49E0-AD6E-AA0621BCA853}" type="pres">
      <dgm:prSet presAssocID="{8181FC2E-2F5F-4952-AA85-D1B0A0149754}" presName="LevelTwoTextNode" presStyleLbl="node2" presStyleIdx="1" presStyleCnt="2" custScaleX="105476" custScaleY="11669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FE47F55-5969-47BD-8324-A53E96D0DE3C}" type="pres">
      <dgm:prSet presAssocID="{8181FC2E-2F5F-4952-AA85-D1B0A0149754}" presName="level3hierChild" presStyleCnt="0"/>
      <dgm:spPr/>
    </dgm:pt>
    <dgm:pt modelId="{F568FEE9-C021-43E7-913D-AB3AD1F8207E}" type="pres">
      <dgm:prSet presAssocID="{A38CA126-61B2-4C69-82A4-314C68B673E4}" presName="conn2-1" presStyleLbl="parChTrans1D3" presStyleIdx="2" presStyleCnt="3"/>
      <dgm:spPr/>
    </dgm:pt>
    <dgm:pt modelId="{536E0F7A-7412-4BA7-91AE-A68FA376D252}" type="pres">
      <dgm:prSet presAssocID="{A38CA126-61B2-4C69-82A4-314C68B673E4}" presName="connTx" presStyleLbl="parChTrans1D3" presStyleIdx="2" presStyleCnt="3"/>
      <dgm:spPr/>
    </dgm:pt>
    <dgm:pt modelId="{8C78EF2D-80F5-4836-8B0E-E71FCF479730}" type="pres">
      <dgm:prSet presAssocID="{E736A525-7DBC-41DA-B294-DD92685458FB}" presName="root2" presStyleCnt="0"/>
      <dgm:spPr/>
    </dgm:pt>
    <dgm:pt modelId="{AD5FE01F-EFB0-4885-9D74-68CDD3508CF9}" type="pres">
      <dgm:prSet presAssocID="{E736A525-7DBC-41DA-B294-DD92685458FB}" presName="LevelTwoTextNode" presStyleLbl="node3" presStyleIdx="2" presStyleCnt="3" custScaleX="105026" custScaleY="11669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493FC485-B654-46B6-968B-3F2DD7E28F3A}" type="pres">
      <dgm:prSet presAssocID="{E736A525-7DBC-41DA-B294-DD92685458FB}" presName="level3hierChild" presStyleCnt="0"/>
      <dgm:spPr/>
    </dgm:pt>
  </dgm:ptLst>
  <dgm:cxnLst>
    <dgm:cxn modelId="{5923CB4E-D7E4-4C5F-8C33-B44E4AAC3DD2}" type="presOf" srcId="{A38CA126-61B2-4C69-82A4-314C68B673E4}" destId="{536E0F7A-7412-4BA7-91AE-A68FA376D252}" srcOrd="1" destOrd="0" presId="urn:microsoft.com/office/officeart/2005/8/layout/hierarchy2"/>
    <dgm:cxn modelId="{9FFA562D-60ED-477F-A9A2-8AD59C643B71}" type="presOf" srcId="{A7E5CE22-010D-4CF1-9DBC-7CAC0B6EA673}" destId="{9DBEF124-1069-4921-853D-058F3030EF3F}" srcOrd="0" destOrd="0" presId="urn:microsoft.com/office/officeart/2005/8/layout/hierarchy2"/>
    <dgm:cxn modelId="{BE83D40C-AE47-4F3D-A7A0-FCB9F383FEE4}" srcId="{BC36D5A6-545E-4BAD-B7B7-590C0FDDAD95}" destId="{6CF60538-1A6D-4D83-B542-73A76363C8D0}" srcOrd="0" destOrd="0" parTransId="{A49F9BFB-D4FF-4295-AE64-2DA9596D9667}" sibTransId="{AAF633D6-0F28-4629-97E0-C675430348C4}"/>
    <dgm:cxn modelId="{81AE38A5-F486-4E6E-8304-CB2169D33F35}" srcId="{6CF60538-1A6D-4D83-B542-73A76363C8D0}" destId="{60224B08-772E-4BBF-A786-5BC7DECF37D4}" srcOrd="0" destOrd="0" parTransId="{D02FB016-E145-4D50-9CD6-6BABA88DDDDB}" sibTransId="{F50E243C-F3C2-4661-8794-98CE16DAED49}"/>
    <dgm:cxn modelId="{EF4DCD6A-6841-409D-9022-10FD15A6DBA3}" srcId="{60224B08-772E-4BBF-A786-5BC7DECF37D4}" destId="{0198DE19-2F31-4F42-AE56-595B2DDB96E1}" srcOrd="0" destOrd="0" parTransId="{A7E5CE22-010D-4CF1-9DBC-7CAC0B6EA673}" sibTransId="{4E0636C5-1CA9-460C-B780-8C9235FEE478}"/>
    <dgm:cxn modelId="{4DECAC93-19DF-4C9B-A6C7-C626A0D69039}" type="presOf" srcId="{6CF60538-1A6D-4D83-B542-73A76363C8D0}" destId="{9E28ADE5-BFB2-4C05-9269-BA896FF4683E}" srcOrd="0" destOrd="0" presId="urn:microsoft.com/office/officeart/2005/8/layout/hierarchy2"/>
    <dgm:cxn modelId="{E784F2E3-33C4-4E67-82D4-8D7413CD9BC9}" srcId="{6CF60538-1A6D-4D83-B542-73A76363C8D0}" destId="{8181FC2E-2F5F-4952-AA85-D1B0A0149754}" srcOrd="1" destOrd="0" parTransId="{680763BB-4E70-4C86-9CE4-D74FD7EEC10A}" sibTransId="{B1F67BC2-4081-4B20-B177-ABD325D9A318}"/>
    <dgm:cxn modelId="{B195554B-E8B2-46D2-B59C-62BFCEF35B86}" type="presOf" srcId="{A7E5CE22-010D-4CF1-9DBC-7CAC0B6EA673}" destId="{D06E2DFE-2654-4828-B289-2058FD825D5B}" srcOrd="1" destOrd="0" presId="urn:microsoft.com/office/officeart/2005/8/layout/hierarchy2"/>
    <dgm:cxn modelId="{71A8591D-C7EE-4A2F-8240-72ED076D59DF}" srcId="{8181FC2E-2F5F-4952-AA85-D1B0A0149754}" destId="{E736A525-7DBC-41DA-B294-DD92685458FB}" srcOrd="0" destOrd="0" parTransId="{A38CA126-61B2-4C69-82A4-314C68B673E4}" sibTransId="{BD5DABAB-DA44-4014-A457-250073F16A61}"/>
    <dgm:cxn modelId="{ABDC17DD-D26F-4CD7-876C-7694C3CF3ED0}" srcId="{60224B08-772E-4BBF-A786-5BC7DECF37D4}" destId="{B2EEDF4E-B7C8-46C8-B6A5-36501DA01BEB}" srcOrd="1" destOrd="0" parTransId="{BC7E8F13-DF92-490C-8EED-0364348A90FA}" sibTransId="{D2E63F58-60AB-4430-9B8F-2144FAF92AFE}"/>
    <dgm:cxn modelId="{3042AB99-5EEB-422E-8BD7-8D7C0AB445E3}" type="presOf" srcId="{0198DE19-2F31-4F42-AE56-595B2DDB96E1}" destId="{AD4C5A84-C0C8-4416-97F1-AE261CC3830C}" srcOrd="0" destOrd="0" presId="urn:microsoft.com/office/officeart/2005/8/layout/hierarchy2"/>
    <dgm:cxn modelId="{418CC312-941C-47DE-A195-0D4F613C89D2}" type="presOf" srcId="{680763BB-4E70-4C86-9CE4-D74FD7EEC10A}" destId="{54DDA944-963A-4BB1-B9E2-501BD49ACAC2}" srcOrd="0" destOrd="0" presId="urn:microsoft.com/office/officeart/2005/8/layout/hierarchy2"/>
    <dgm:cxn modelId="{1D65C655-0455-44D5-8603-18D5272654EC}" type="presOf" srcId="{680763BB-4E70-4C86-9CE4-D74FD7EEC10A}" destId="{792CA969-15EE-4F08-8998-2B99163C3238}" srcOrd="1" destOrd="0" presId="urn:microsoft.com/office/officeart/2005/8/layout/hierarchy2"/>
    <dgm:cxn modelId="{D8C31C6B-B16F-4D91-87D4-3497D6E2ED8E}" type="presOf" srcId="{8181FC2E-2F5F-4952-AA85-D1B0A0149754}" destId="{5C2F670F-EAA6-49E0-AD6E-AA0621BCA853}" srcOrd="0" destOrd="0" presId="urn:microsoft.com/office/officeart/2005/8/layout/hierarchy2"/>
    <dgm:cxn modelId="{AD783D19-7DBE-400F-8B84-F63CCF956EAA}" type="presOf" srcId="{60224B08-772E-4BBF-A786-5BC7DECF37D4}" destId="{16FE5D0C-D9FA-4A3F-A369-79D9D0039CA0}" srcOrd="0" destOrd="0" presId="urn:microsoft.com/office/officeart/2005/8/layout/hierarchy2"/>
    <dgm:cxn modelId="{DD950BDA-F52E-41AD-8701-54F8F2C1772A}" type="presOf" srcId="{D02FB016-E145-4D50-9CD6-6BABA88DDDDB}" destId="{0BBC0173-452B-4765-8BDC-B6CAC5331B42}" srcOrd="1" destOrd="0" presId="urn:microsoft.com/office/officeart/2005/8/layout/hierarchy2"/>
    <dgm:cxn modelId="{72164BB6-1F63-48DC-A706-796C8362F76A}" type="presOf" srcId="{A38CA126-61B2-4C69-82A4-314C68B673E4}" destId="{F568FEE9-C021-43E7-913D-AB3AD1F8207E}" srcOrd="0" destOrd="0" presId="urn:microsoft.com/office/officeart/2005/8/layout/hierarchy2"/>
    <dgm:cxn modelId="{71B3842F-5197-4857-ADD8-4654FD9A84CC}" type="presOf" srcId="{B2EEDF4E-B7C8-46C8-B6A5-36501DA01BEB}" destId="{E4D10C6C-8DAD-4CA7-B9B5-CF258E9AAD43}" srcOrd="0" destOrd="0" presId="urn:microsoft.com/office/officeart/2005/8/layout/hierarchy2"/>
    <dgm:cxn modelId="{FD54BBA2-F92E-4915-AE7E-58F58167DB71}" type="presOf" srcId="{BC7E8F13-DF92-490C-8EED-0364348A90FA}" destId="{C4029F26-A8FD-444C-9B93-E0893CDCE7E3}" srcOrd="1" destOrd="0" presId="urn:microsoft.com/office/officeart/2005/8/layout/hierarchy2"/>
    <dgm:cxn modelId="{D5CFF824-9030-42CA-874F-49AEC5952153}" type="presOf" srcId="{D02FB016-E145-4D50-9CD6-6BABA88DDDDB}" destId="{8D65AC5B-1DEF-4058-8A15-B8493E9AE532}" srcOrd="0" destOrd="0" presId="urn:microsoft.com/office/officeart/2005/8/layout/hierarchy2"/>
    <dgm:cxn modelId="{FE02865F-34B1-4E6F-B422-56F4D6141141}" type="presOf" srcId="{BC36D5A6-545E-4BAD-B7B7-590C0FDDAD95}" destId="{F78E9A9C-0AED-492D-B403-EA118106E6CC}" srcOrd="0" destOrd="0" presId="urn:microsoft.com/office/officeart/2005/8/layout/hierarchy2"/>
    <dgm:cxn modelId="{F4E1DEE2-46E7-41D9-8E49-78A9A4A04730}" type="presOf" srcId="{BC7E8F13-DF92-490C-8EED-0364348A90FA}" destId="{18F466B2-2B25-4ADA-A9CB-77C9DD50A77F}" srcOrd="0" destOrd="0" presId="urn:microsoft.com/office/officeart/2005/8/layout/hierarchy2"/>
    <dgm:cxn modelId="{5FE91A31-CAD3-4DF2-B5CD-282FAEE3081B}" type="presOf" srcId="{E736A525-7DBC-41DA-B294-DD92685458FB}" destId="{AD5FE01F-EFB0-4885-9D74-68CDD3508CF9}" srcOrd="0" destOrd="0" presId="urn:microsoft.com/office/officeart/2005/8/layout/hierarchy2"/>
    <dgm:cxn modelId="{EC7BACC3-6D37-4E24-9B79-89B3B2F62728}" type="presParOf" srcId="{F78E9A9C-0AED-492D-B403-EA118106E6CC}" destId="{8DEB8588-2A59-4E00-BEE8-7A878292CEB2}" srcOrd="0" destOrd="0" presId="urn:microsoft.com/office/officeart/2005/8/layout/hierarchy2"/>
    <dgm:cxn modelId="{705D59CB-BC51-481A-90FE-1615958DD1FA}" type="presParOf" srcId="{8DEB8588-2A59-4E00-BEE8-7A878292CEB2}" destId="{9E28ADE5-BFB2-4C05-9269-BA896FF4683E}" srcOrd="0" destOrd="0" presId="urn:microsoft.com/office/officeart/2005/8/layout/hierarchy2"/>
    <dgm:cxn modelId="{0275B463-2081-4E7D-9EE6-AF01C51727CC}" type="presParOf" srcId="{8DEB8588-2A59-4E00-BEE8-7A878292CEB2}" destId="{B1ABDC4E-A815-4872-A991-6F03136E3E0B}" srcOrd="1" destOrd="0" presId="urn:microsoft.com/office/officeart/2005/8/layout/hierarchy2"/>
    <dgm:cxn modelId="{9E443811-4E15-447B-8CC5-3A97BCEC6E71}" type="presParOf" srcId="{B1ABDC4E-A815-4872-A991-6F03136E3E0B}" destId="{8D65AC5B-1DEF-4058-8A15-B8493E9AE532}" srcOrd="0" destOrd="0" presId="urn:microsoft.com/office/officeart/2005/8/layout/hierarchy2"/>
    <dgm:cxn modelId="{294E197E-2891-43BE-B301-C68CC65B471F}" type="presParOf" srcId="{8D65AC5B-1DEF-4058-8A15-B8493E9AE532}" destId="{0BBC0173-452B-4765-8BDC-B6CAC5331B42}" srcOrd="0" destOrd="0" presId="urn:microsoft.com/office/officeart/2005/8/layout/hierarchy2"/>
    <dgm:cxn modelId="{F84DAB1E-9702-4064-9934-2D2653026108}" type="presParOf" srcId="{B1ABDC4E-A815-4872-A991-6F03136E3E0B}" destId="{9DAA86B4-B2B2-48AF-A3B1-B30A4380A4ED}" srcOrd="1" destOrd="0" presId="urn:microsoft.com/office/officeart/2005/8/layout/hierarchy2"/>
    <dgm:cxn modelId="{3E36D528-FC1D-4639-9049-48BB19E2D9C8}" type="presParOf" srcId="{9DAA86B4-B2B2-48AF-A3B1-B30A4380A4ED}" destId="{16FE5D0C-D9FA-4A3F-A369-79D9D0039CA0}" srcOrd="0" destOrd="0" presId="urn:microsoft.com/office/officeart/2005/8/layout/hierarchy2"/>
    <dgm:cxn modelId="{DCA4CE0C-8BA3-4D9A-82EC-6DFB8755D252}" type="presParOf" srcId="{9DAA86B4-B2B2-48AF-A3B1-B30A4380A4ED}" destId="{E7C2C782-0493-4979-BB84-904B5D9B8474}" srcOrd="1" destOrd="0" presId="urn:microsoft.com/office/officeart/2005/8/layout/hierarchy2"/>
    <dgm:cxn modelId="{39C52FF3-BEE9-4DDE-B963-D186C37600E6}" type="presParOf" srcId="{E7C2C782-0493-4979-BB84-904B5D9B8474}" destId="{9DBEF124-1069-4921-853D-058F3030EF3F}" srcOrd="0" destOrd="0" presId="urn:microsoft.com/office/officeart/2005/8/layout/hierarchy2"/>
    <dgm:cxn modelId="{708E88C4-3941-4679-BE47-91DB33FCC1F4}" type="presParOf" srcId="{9DBEF124-1069-4921-853D-058F3030EF3F}" destId="{D06E2DFE-2654-4828-B289-2058FD825D5B}" srcOrd="0" destOrd="0" presId="urn:microsoft.com/office/officeart/2005/8/layout/hierarchy2"/>
    <dgm:cxn modelId="{6F29923E-6F36-4EEB-BCC2-D278CE731F44}" type="presParOf" srcId="{E7C2C782-0493-4979-BB84-904B5D9B8474}" destId="{D6CE802D-FD57-48DD-B7DB-73D2698C7126}" srcOrd="1" destOrd="0" presId="urn:microsoft.com/office/officeart/2005/8/layout/hierarchy2"/>
    <dgm:cxn modelId="{BA21BECF-809E-4235-B4D6-349C79ADD463}" type="presParOf" srcId="{D6CE802D-FD57-48DD-B7DB-73D2698C7126}" destId="{AD4C5A84-C0C8-4416-97F1-AE261CC3830C}" srcOrd="0" destOrd="0" presId="urn:microsoft.com/office/officeart/2005/8/layout/hierarchy2"/>
    <dgm:cxn modelId="{21E5B9EB-63B6-4F08-B475-2492FDBAD210}" type="presParOf" srcId="{D6CE802D-FD57-48DD-B7DB-73D2698C7126}" destId="{3F9C40F3-DB8E-481E-8BB3-00F9236EA80E}" srcOrd="1" destOrd="0" presId="urn:microsoft.com/office/officeart/2005/8/layout/hierarchy2"/>
    <dgm:cxn modelId="{749A9A4D-CA8B-41B2-91AE-E6833C744695}" type="presParOf" srcId="{E7C2C782-0493-4979-BB84-904B5D9B8474}" destId="{18F466B2-2B25-4ADA-A9CB-77C9DD50A77F}" srcOrd="2" destOrd="0" presId="urn:microsoft.com/office/officeart/2005/8/layout/hierarchy2"/>
    <dgm:cxn modelId="{E12F488A-08B5-4309-A8A2-99154AE8A8CF}" type="presParOf" srcId="{18F466B2-2B25-4ADA-A9CB-77C9DD50A77F}" destId="{C4029F26-A8FD-444C-9B93-E0893CDCE7E3}" srcOrd="0" destOrd="0" presId="urn:microsoft.com/office/officeart/2005/8/layout/hierarchy2"/>
    <dgm:cxn modelId="{97623140-6EEA-406B-9149-C7486C9FB955}" type="presParOf" srcId="{E7C2C782-0493-4979-BB84-904B5D9B8474}" destId="{146B2082-9AA8-4685-A069-6DAEF387FF34}" srcOrd="3" destOrd="0" presId="urn:microsoft.com/office/officeart/2005/8/layout/hierarchy2"/>
    <dgm:cxn modelId="{386E0B1B-67E6-4DFF-ADC0-8660B8DB759D}" type="presParOf" srcId="{146B2082-9AA8-4685-A069-6DAEF387FF34}" destId="{E4D10C6C-8DAD-4CA7-B9B5-CF258E9AAD43}" srcOrd="0" destOrd="0" presId="urn:microsoft.com/office/officeart/2005/8/layout/hierarchy2"/>
    <dgm:cxn modelId="{1A84E557-0FAE-4585-B8A0-609D15BCE5BA}" type="presParOf" srcId="{146B2082-9AA8-4685-A069-6DAEF387FF34}" destId="{1B3C6C0D-F707-4DCB-A9BF-7CABC8A32D56}" srcOrd="1" destOrd="0" presId="urn:microsoft.com/office/officeart/2005/8/layout/hierarchy2"/>
    <dgm:cxn modelId="{415EA6E5-18FF-4995-A651-167E38235B5E}" type="presParOf" srcId="{B1ABDC4E-A815-4872-A991-6F03136E3E0B}" destId="{54DDA944-963A-4BB1-B9E2-501BD49ACAC2}" srcOrd="2" destOrd="0" presId="urn:microsoft.com/office/officeart/2005/8/layout/hierarchy2"/>
    <dgm:cxn modelId="{8D3B64B6-9985-4E24-B5DE-ECD94FC33341}" type="presParOf" srcId="{54DDA944-963A-4BB1-B9E2-501BD49ACAC2}" destId="{792CA969-15EE-4F08-8998-2B99163C3238}" srcOrd="0" destOrd="0" presId="urn:microsoft.com/office/officeart/2005/8/layout/hierarchy2"/>
    <dgm:cxn modelId="{B384E362-7932-4BCF-BEEE-63E3F0418B00}" type="presParOf" srcId="{B1ABDC4E-A815-4872-A991-6F03136E3E0B}" destId="{91F71646-A7C1-45F4-8D6B-4CBD5E3CD5CB}" srcOrd="3" destOrd="0" presId="urn:microsoft.com/office/officeart/2005/8/layout/hierarchy2"/>
    <dgm:cxn modelId="{BDF24EE8-33EF-451D-A7A2-00D7BDA3114F}" type="presParOf" srcId="{91F71646-A7C1-45F4-8D6B-4CBD5E3CD5CB}" destId="{5C2F670F-EAA6-49E0-AD6E-AA0621BCA853}" srcOrd="0" destOrd="0" presId="urn:microsoft.com/office/officeart/2005/8/layout/hierarchy2"/>
    <dgm:cxn modelId="{6DB421BB-7475-4267-A1C5-8B064E4A6FE7}" type="presParOf" srcId="{91F71646-A7C1-45F4-8D6B-4CBD5E3CD5CB}" destId="{7FE47F55-5969-47BD-8324-A53E96D0DE3C}" srcOrd="1" destOrd="0" presId="urn:microsoft.com/office/officeart/2005/8/layout/hierarchy2"/>
    <dgm:cxn modelId="{A0C9393F-B5DE-4C88-A551-342885AC0EA4}" type="presParOf" srcId="{7FE47F55-5969-47BD-8324-A53E96D0DE3C}" destId="{F568FEE9-C021-43E7-913D-AB3AD1F8207E}" srcOrd="0" destOrd="0" presId="urn:microsoft.com/office/officeart/2005/8/layout/hierarchy2"/>
    <dgm:cxn modelId="{0800FC74-583D-4D59-B752-C440E8FCD8D7}" type="presParOf" srcId="{F568FEE9-C021-43E7-913D-AB3AD1F8207E}" destId="{536E0F7A-7412-4BA7-91AE-A68FA376D252}" srcOrd="0" destOrd="0" presId="urn:microsoft.com/office/officeart/2005/8/layout/hierarchy2"/>
    <dgm:cxn modelId="{30F99037-1BA9-4BCA-BDA0-539248CE3C25}" type="presParOf" srcId="{7FE47F55-5969-47BD-8324-A53E96D0DE3C}" destId="{8C78EF2D-80F5-4836-8B0E-E71FCF479730}" srcOrd="1" destOrd="0" presId="urn:microsoft.com/office/officeart/2005/8/layout/hierarchy2"/>
    <dgm:cxn modelId="{CB9A9C64-3434-451C-B4EB-057EF157BF6F}" type="presParOf" srcId="{8C78EF2D-80F5-4836-8B0E-E71FCF479730}" destId="{AD5FE01F-EFB0-4885-9D74-68CDD3508CF9}" srcOrd="0" destOrd="0" presId="urn:microsoft.com/office/officeart/2005/8/layout/hierarchy2"/>
    <dgm:cxn modelId="{16074051-9CAF-4246-A4D3-142E9F7EE5D8}" type="presParOf" srcId="{8C78EF2D-80F5-4836-8B0E-E71FCF479730}" destId="{493FC485-B654-46B6-968B-3F2DD7E28F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ADE5-BFB2-4C05-9269-BA896FF4683E}">
      <dsp:nvSpPr>
        <dsp:cNvPr id="0" name=""/>
        <dsp:cNvSpPr/>
      </dsp:nvSpPr>
      <dsp:spPr>
        <a:xfrm>
          <a:off x="1770" y="3315406"/>
          <a:ext cx="2340694" cy="1170347"/>
        </a:xfrm>
        <a:prstGeom prst="roundRect">
          <a:avLst>
            <a:gd name="adj" fmla="val 10000"/>
          </a:avLst>
        </a:prstGeom>
        <a:solidFill>
          <a:srgbClr val="FF9999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600" b="1" kern="1200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الفطريات الناقصة</a:t>
          </a:r>
          <a:r>
            <a:rPr lang="ar-IQ" sz="2600" kern="1200" dirty="0" smtClean="0"/>
            <a:t> </a:t>
          </a:r>
          <a:endParaRPr lang="ar-SA" sz="2600" kern="1200" dirty="0"/>
        </a:p>
      </dsp:txBody>
      <dsp:txXfrm>
        <a:off x="36048" y="3349684"/>
        <a:ext cx="2272138" cy="1101791"/>
      </dsp:txXfrm>
    </dsp:sp>
    <dsp:sp modelId="{8D65AC5B-1DEF-4058-8A15-B8493E9AE532}">
      <dsp:nvSpPr>
        <dsp:cNvPr id="0" name=""/>
        <dsp:cNvSpPr/>
      </dsp:nvSpPr>
      <dsp:spPr>
        <a:xfrm rot="18420344">
          <a:off x="2032828" y="3264108"/>
          <a:ext cx="1555550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555550" y="15358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771715" y="3240578"/>
        <a:ext cx="77777" cy="77777"/>
      </dsp:txXfrm>
    </dsp:sp>
    <dsp:sp modelId="{16FE5D0C-D9FA-4A3F-A369-79D9D0039CA0}">
      <dsp:nvSpPr>
        <dsp:cNvPr id="0" name=""/>
        <dsp:cNvSpPr/>
      </dsp:nvSpPr>
      <dsp:spPr>
        <a:xfrm>
          <a:off x="3278742" y="2073182"/>
          <a:ext cx="2340694" cy="1170347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تو</a:t>
          </a:r>
          <a:r>
            <a:rPr lang="ar-SA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جد</a:t>
          </a:r>
          <a:r>
            <a:rPr lang="ar-IQ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كوني</a:t>
          </a:r>
          <a:r>
            <a:rPr lang="ar-SA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د</a:t>
          </a:r>
          <a:r>
            <a:rPr lang="ar-IQ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يا </a:t>
          </a:r>
          <a:endParaRPr lang="ar-SA" sz="26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3313020" y="2107460"/>
        <a:ext cx="2272138" cy="1101791"/>
      </dsp:txXfrm>
    </dsp:sp>
    <dsp:sp modelId="{9DBEF124-1069-4921-853D-058F3030EF3F}">
      <dsp:nvSpPr>
        <dsp:cNvPr id="0" name=""/>
        <dsp:cNvSpPr/>
      </dsp:nvSpPr>
      <dsp:spPr>
        <a:xfrm rot="19135244">
          <a:off x="5466538" y="2234911"/>
          <a:ext cx="1242075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242075" y="1535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6056524" y="2219218"/>
        <a:ext cx="62103" cy="62103"/>
      </dsp:txXfrm>
    </dsp:sp>
    <dsp:sp modelId="{AD4C5A84-C0C8-4416-97F1-AE261CC3830C}">
      <dsp:nvSpPr>
        <dsp:cNvPr id="0" name=""/>
        <dsp:cNvSpPr/>
      </dsp:nvSpPr>
      <dsp:spPr>
        <a:xfrm>
          <a:off x="6555715" y="1130022"/>
          <a:ext cx="2549367" cy="142432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الكوني</a:t>
          </a:r>
          <a:r>
            <a:rPr lang="ar-SA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د</a:t>
          </a: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يا على حوامل حرة او ضفائر او ضمن حشية </a:t>
          </a:r>
          <a:endParaRPr lang="ar-SA" sz="2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597432" y="1171739"/>
        <a:ext cx="2465933" cy="1340890"/>
      </dsp:txXfrm>
    </dsp:sp>
    <dsp:sp modelId="{18F466B2-2B25-4ADA-A9CB-77C9DD50A77F}">
      <dsp:nvSpPr>
        <dsp:cNvPr id="0" name=""/>
        <dsp:cNvSpPr/>
      </dsp:nvSpPr>
      <dsp:spPr>
        <a:xfrm rot="2430597">
          <a:off x="5471841" y="3042965"/>
          <a:ext cx="1231469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231469" y="1535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6056789" y="3027537"/>
        <a:ext cx="61573" cy="61573"/>
      </dsp:txXfrm>
    </dsp:sp>
    <dsp:sp modelId="{E4D10C6C-8DAD-4CA7-B9B5-CF258E9AAD43}">
      <dsp:nvSpPr>
        <dsp:cNvPr id="0" name=""/>
        <dsp:cNvSpPr/>
      </dsp:nvSpPr>
      <dsp:spPr>
        <a:xfrm>
          <a:off x="6555715" y="2729898"/>
          <a:ext cx="2458337" cy="145678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الكوني</a:t>
          </a:r>
          <a:r>
            <a:rPr lang="ar-SA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د</a:t>
          </a: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يا ضمن اوعية بكني</a:t>
          </a:r>
          <a:r>
            <a:rPr lang="ar-SA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د</a:t>
          </a:r>
          <a:r>
            <a:rPr lang="ar-IQ" sz="2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ية</a:t>
          </a: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او في </a:t>
          </a:r>
          <a:r>
            <a:rPr lang="ar-IQ" sz="2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كويمة</a:t>
          </a: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فطرية </a:t>
          </a:r>
          <a:endParaRPr lang="ar-SA" sz="2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598383" y="2772566"/>
        <a:ext cx="2373001" cy="1371453"/>
      </dsp:txXfrm>
    </dsp:sp>
    <dsp:sp modelId="{54DDA944-963A-4BB1-B9E2-501BD49ACAC2}">
      <dsp:nvSpPr>
        <dsp:cNvPr id="0" name=""/>
        <dsp:cNvSpPr/>
      </dsp:nvSpPr>
      <dsp:spPr>
        <a:xfrm rot="3042915">
          <a:off x="2071252" y="4457485"/>
          <a:ext cx="1478703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478703" y="15358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773636" y="4435876"/>
        <a:ext cx="73935" cy="73935"/>
      </dsp:txXfrm>
    </dsp:sp>
    <dsp:sp modelId="{5C2F670F-EAA6-49E0-AD6E-AA0621BCA853}">
      <dsp:nvSpPr>
        <dsp:cNvPr id="0" name=""/>
        <dsp:cNvSpPr/>
      </dsp:nvSpPr>
      <dsp:spPr>
        <a:xfrm>
          <a:off x="3278742" y="4362240"/>
          <a:ext cx="2468870" cy="1365736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لا تو</a:t>
          </a:r>
          <a:r>
            <a:rPr lang="ar-SA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جد</a:t>
          </a:r>
          <a:r>
            <a:rPr lang="ar-IQ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كوني</a:t>
          </a:r>
          <a:r>
            <a:rPr lang="ar-SA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د</a:t>
          </a:r>
          <a:r>
            <a:rPr lang="ar-IQ" sz="2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يا </a:t>
          </a:r>
          <a:endParaRPr lang="ar-SA" sz="26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3318743" y="4402241"/>
        <a:ext cx="2388868" cy="1285734"/>
      </dsp:txXfrm>
    </dsp:sp>
    <dsp:sp modelId="{F568FEE9-C021-43E7-913D-AB3AD1F8207E}">
      <dsp:nvSpPr>
        <dsp:cNvPr id="0" name=""/>
        <dsp:cNvSpPr/>
      </dsp:nvSpPr>
      <dsp:spPr>
        <a:xfrm>
          <a:off x="5747613" y="5029750"/>
          <a:ext cx="936277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936277" y="1535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6192345" y="5021702"/>
        <a:ext cx="46813" cy="46813"/>
      </dsp:txXfrm>
    </dsp:sp>
    <dsp:sp modelId="{AD5FE01F-EFB0-4885-9D74-68CDD3508CF9}">
      <dsp:nvSpPr>
        <dsp:cNvPr id="0" name=""/>
        <dsp:cNvSpPr/>
      </dsp:nvSpPr>
      <dsp:spPr>
        <a:xfrm>
          <a:off x="6683891" y="4362240"/>
          <a:ext cx="2458337" cy="1365736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تسمى فطريات عقيمة </a:t>
          </a:r>
          <a:r>
            <a:rPr lang="en-US" sz="2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Mycelia </a:t>
          </a:r>
          <a:r>
            <a:rPr lang="en-US" sz="26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Sterilia</a:t>
          </a:r>
          <a:endParaRPr lang="ar-SA" sz="2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723892" y="4402241"/>
        <a:ext cx="2378335" cy="1285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474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535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258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813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204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733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331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301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943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7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618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9CD5-3EA9-485B-ADCB-E37B9D22E1F2}" type="datetimeFigureOut">
              <a:rPr lang="ar-SA" smtClean="0"/>
              <a:t>03/09/1440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E4346-BE6F-4E62-A9A5-B58F987722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072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382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8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r" rtl="0"/>
            <a:r>
              <a:rPr lang="en-US" i="1" dirty="0" smtClean="0">
                <a:solidFill>
                  <a:srgbClr val="FF0000"/>
                </a:solidFill>
              </a:rPr>
              <a:t>Amanita </a:t>
            </a:r>
            <a:r>
              <a:rPr lang="en-US" i="1" dirty="0" err="1" smtClean="0">
                <a:solidFill>
                  <a:srgbClr val="FF0000"/>
                </a:solidFill>
              </a:rPr>
              <a:t>muscaria</a:t>
            </a:r>
            <a:r>
              <a:rPr lang="en-US" i="1" dirty="0" smtClean="0">
                <a:solidFill>
                  <a:srgbClr val="FF0000"/>
                </a:solidFill>
              </a:rPr>
              <a:t>        </a:t>
            </a:r>
            <a:r>
              <a:rPr lang="ar-IQ" sz="3600" dirty="0" smtClean="0"/>
              <a:t>اهم </a:t>
            </a:r>
            <a:r>
              <a:rPr lang="ar-IQ" sz="3600" dirty="0"/>
              <a:t>انواعه عيش الغراب </a:t>
            </a:r>
            <a:r>
              <a:rPr lang="ar-IQ" sz="3600" dirty="0" err="1" smtClean="0"/>
              <a:t>الذبابي</a:t>
            </a:r>
            <a:r>
              <a:rPr lang="ar-IQ" sz="3600" dirty="0" smtClean="0"/>
              <a:t> </a:t>
            </a:r>
            <a:r>
              <a:rPr lang="ar-IQ" sz="4000" dirty="0" smtClean="0"/>
              <a:t>                        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ar-IQ" dirty="0"/>
              <a:t>يجذب </a:t>
            </a:r>
            <a:r>
              <a:rPr lang="ar-IQ" dirty="0" smtClean="0"/>
              <a:t>الية الذباب ويقتله حالا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IQ" dirty="0"/>
              <a:t>شديد </a:t>
            </a:r>
            <a:r>
              <a:rPr lang="ar-IQ" dirty="0" smtClean="0"/>
              <a:t>السمية </a:t>
            </a:r>
            <a:r>
              <a:rPr lang="ar-IQ" dirty="0" err="1" smtClean="0"/>
              <a:t>لانه</a:t>
            </a:r>
            <a:r>
              <a:rPr lang="ar-IQ" dirty="0" smtClean="0"/>
              <a:t> </a:t>
            </a:r>
            <a:r>
              <a:rPr lang="ar-IQ" dirty="0"/>
              <a:t>يحوي مادة </a:t>
            </a:r>
            <a:r>
              <a:rPr lang="en-US" dirty="0" err="1" smtClean="0"/>
              <a:t>Muscarine</a:t>
            </a:r>
            <a:r>
              <a:rPr lang="ar-IQ" dirty="0" smtClean="0"/>
              <a:t> السامه تكفي </a:t>
            </a:r>
            <a:r>
              <a:rPr lang="ar-IQ" dirty="0"/>
              <a:t>كميتها </a:t>
            </a:r>
            <a:r>
              <a:rPr lang="ar-IQ" dirty="0" smtClean="0"/>
              <a:t>الموجودة </a:t>
            </a:r>
            <a:r>
              <a:rPr lang="ar-IQ" dirty="0"/>
              <a:t>في جسم ثمري واحد </a:t>
            </a:r>
            <a:r>
              <a:rPr lang="ar-IQ" dirty="0" smtClean="0"/>
              <a:t>لقتل 10 – 12 </a:t>
            </a:r>
            <a:r>
              <a:rPr lang="ar-IQ" dirty="0"/>
              <a:t>شخص ومادة </a:t>
            </a:r>
            <a:r>
              <a:rPr lang="en-US" dirty="0" err="1" smtClean="0"/>
              <a:t>Amatine</a:t>
            </a:r>
            <a:r>
              <a:rPr lang="en-US" dirty="0" smtClean="0"/>
              <a:t> </a:t>
            </a:r>
            <a:r>
              <a:rPr lang="ar-IQ" dirty="0" smtClean="0"/>
              <a:t> التي </a:t>
            </a:r>
            <a:r>
              <a:rPr lang="ar-IQ" dirty="0" err="1" smtClean="0"/>
              <a:t>لاتتاثر</a:t>
            </a:r>
            <a:r>
              <a:rPr lang="ar-IQ" dirty="0" smtClean="0"/>
              <a:t> بالطبخ وان 10ملغم منها تكفي لقتل انسان . </a:t>
            </a:r>
          </a:p>
          <a:p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15417"/>
          <a:stretch/>
        </p:blipFill>
        <p:spPr>
          <a:xfrm>
            <a:off x="381000" y="2895600"/>
            <a:ext cx="8077200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233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Fam 3 : </a:t>
            </a:r>
            <a:r>
              <a:rPr lang="en-US" dirty="0" err="1" smtClean="0"/>
              <a:t>Coprinaceae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ar-IQ" dirty="0" smtClean="0"/>
              <a:t>اشهر </a:t>
            </a:r>
            <a:r>
              <a:rPr lang="ar-IQ" dirty="0" err="1" smtClean="0"/>
              <a:t>فطرياتها</a:t>
            </a:r>
            <a:r>
              <a:rPr lang="ar-IQ" dirty="0" smtClean="0"/>
              <a:t> </a:t>
            </a:r>
            <a:r>
              <a:rPr lang="en-US" sz="4400" i="1" dirty="0" err="1" smtClean="0">
                <a:solidFill>
                  <a:schemeClr val="accent1"/>
                </a:solidFill>
              </a:rPr>
              <a:t>Coprinus</a:t>
            </a:r>
            <a:r>
              <a:rPr lang="en-US" sz="4400" i="1" dirty="0" smtClean="0">
                <a:solidFill>
                  <a:schemeClr val="accent1"/>
                </a:solidFill>
              </a:rPr>
              <a:t> sp</a:t>
            </a:r>
            <a:r>
              <a:rPr lang="en-US" dirty="0" smtClean="0"/>
              <a:t>. </a:t>
            </a:r>
            <a:r>
              <a:rPr lang="ar-IQ" dirty="0" smtClean="0"/>
              <a:t> يعيش على الروث 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3657600" cy="44196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541" r="24166" b="6250"/>
          <a:stretch/>
        </p:blipFill>
        <p:spPr>
          <a:xfrm>
            <a:off x="4572000" y="2057400"/>
            <a:ext cx="3943351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Fam 4 : </a:t>
            </a:r>
            <a:r>
              <a:rPr lang="en-US" dirty="0" err="1" smtClean="0"/>
              <a:t>Pleurotaceae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ar-IQ" dirty="0" smtClean="0"/>
              <a:t>اشهرها الفطر المحاري الشائع </a:t>
            </a:r>
            <a:r>
              <a:rPr lang="en-US" sz="4400" i="1" dirty="0" err="1" smtClean="0">
                <a:solidFill>
                  <a:srgbClr val="C00000"/>
                </a:solidFill>
              </a:rPr>
              <a:t>Pleurotus</a:t>
            </a:r>
            <a:r>
              <a:rPr lang="en-US" sz="4400" i="1" dirty="0" smtClean="0">
                <a:solidFill>
                  <a:srgbClr val="C00000"/>
                </a:solidFill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</a:rPr>
              <a:t>ostreatus</a:t>
            </a:r>
            <a:endParaRPr lang="ar-IQ" sz="4400" i="1" dirty="0" smtClean="0">
              <a:solidFill>
                <a:srgbClr val="C00000"/>
              </a:solidFill>
            </a:endParaRPr>
          </a:p>
          <a:p>
            <a:r>
              <a:rPr lang="ar-IQ" dirty="0" smtClean="0"/>
              <a:t>من الفطريات البرية الصالحة </a:t>
            </a:r>
            <a:r>
              <a:rPr lang="ar-IQ" dirty="0" err="1" smtClean="0"/>
              <a:t>للاكل</a:t>
            </a:r>
            <a:r>
              <a:rPr lang="ar-IQ" dirty="0" smtClean="0"/>
              <a:t> </a:t>
            </a:r>
          </a:p>
          <a:p>
            <a:r>
              <a:rPr lang="ar-IQ" dirty="0" smtClean="0"/>
              <a:t>يستخدم في عمليات تقليل نسبة التلوث في </a:t>
            </a:r>
            <a:r>
              <a:rPr lang="ar-IQ" dirty="0"/>
              <a:t>بيئات محددة  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5791200" cy="40909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320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8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8842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Order </a:t>
            </a:r>
            <a:r>
              <a:rPr lang="en-US" dirty="0" smtClean="0">
                <a:solidFill>
                  <a:schemeClr val="accent1"/>
                </a:solidFill>
              </a:rPr>
              <a:t>2 : </a:t>
            </a:r>
            <a:r>
              <a:rPr lang="en-US" dirty="0" err="1" smtClean="0">
                <a:solidFill>
                  <a:schemeClr val="accent1"/>
                </a:solidFill>
              </a:rPr>
              <a:t>Aphyllophorales</a:t>
            </a:r>
            <a:r>
              <a:rPr lang="en-US" dirty="0" smtClean="0">
                <a:solidFill>
                  <a:schemeClr val="accent1"/>
                </a:solidFill>
              </a:rPr>
              <a:t>( </a:t>
            </a:r>
            <a:r>
              <a:rPr lang="en-US" dirty="0" err="1" smtClean="0">
                <a:solidFill>
                  <a:schemeClr val="accent1"/>
                </a:solidFill>
              </a:rPr>
              <a:t>Polyporales</a:t>
            </a:r>
            <a:r>
              <a:rPr lang="en-US" dirty="0" smtClean="0">
                <a:solidFill>
                  <a:schemeClr val="accent1"/>
                </a:solidFill>
              </a:rPr>
              <a:t>) </a:t>
            </a:r>
            <a:endParaRPr lang="ar-SA" dirty="0">
              <a:solidFill>
                <a:schemeClr val="accent1"/>
              </a:solidFill>
            </a:endParaRPr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  <a:solidFill>
            <a:srgbClr val="FFFF99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ar-IQ" dirty="0" smtClean="0"/>
              <a:t> تضم مجموعه من الفطريات المترممة تحلل الاخشاب وبقايا النباتات الحولية والمعمرة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ar-IQ" dirty="0" smtClean="0"/>
              <a:t>قسم منها يتطفل على </a:t>
            </a:r>
            <a:r>
              <a:rPr lang="ar-IQ" dirty="0"/>
              <a:t>الاشجار </a:t>
            </a:r>
            <a:r>
              <a:rPr lang="ar-IQ" dirty="0" smtClean="0"/>
              <a:t>ونباتات الظل مسببة لها مرض تعفن الجذور كالعفن الابيض ( للفطريات التي تفرز انزيمات محلله للكنين ) والعفن البني ( للفطريات التي تفرز انزيمات محلله للسيليلوز) </a:t>
            </a:r>
          </a:p>
          <a:p>
            <a:pPr>
              <a:buFont typeface="Wingdings" panose="05000000000000000000" pitchFamily="2" charset="2"/>
              <a:buChar char="§"/>
            </a:pPr>
            <a:endParaRPr lang="ar-IQ" dirty="0"/>
          </a:p>
          <a:p>
            <a:pPr>
              <a:buFont typeface="Wingdings" panose="05000000000000000000" pitchFamily="2" charset="2"/>
              <a:buChar char="§"/>
            </a:pPr>
            <a:r>
              <a:rPr lang="ar-IQ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ar-IQ" dirty="0"/>
          </a:p>
          <a:p>
            <a:pPr>
              <a:buFont typeface="Wingdings" panose="05000000000000000000" pitchFamily="2" charset="2"/>
              <a:buChar char="§"/>
            </a:pPr>
            <a:endParaRPr lang="ar-IQ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ar-IQ" dirty="0" smtClean="0"/>
              <a:t>تضم عائلتين هما </a:t>
            </a:r>
            <a:endParaRPr lang="ar-S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8229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6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2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Fam 1 : </a:t>
            </a:r>
            <a:r>
              <a:rPr lang="en-US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Clavariaceae</a:t>
            </a:r>
            <a:endParaRPr lang="ar-SA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r>
              <a:rPr lang="ar-IQ" dirty="0" smtClean="0"/>
              <a:t> </a:t>
            </a:r>
            <a:r>
              <a:rPr lang="ar-IQ" dirty="0"/>
              <a:t>تكون اجسامها </a:t>
            </a:r>
            <a:r>
              <a:rPr lang="ar-IQ" dirty="0" err="1" smtClean="0"/>
              <a:t>الثمرية</a:t>
            </a:r>
            <a:r>
              <a:rPr lang="ar-IQ" dirty="0" smtClean="0"/>
              <a:t> صولجانيه والوانها زاهية </a:t>
            </a:r>
          </a:p>
          <a:p>
            <a:r>
              <a:rPr lang="ar-IQ" dirty="0"/>
              <a:t>تشبه المرجان  بسبب الجسم </a:t>
            </a:r>
            <a:r>
              <a:rPr lang="ar-IQ" dirty="0" smtClean="0"/>
              <a:t>الثمري والالوان الزاهية </a:t>
            </a:r>
          </a:p>
          <a:p>
            <a:r>
              <a:rPr lang="ar-IQ" dirty="0"/>
              <a:t> اهم اجناسها </a:t>
            </a:r>
            <a:r>
              <a:rPr lang="en-US" sz="4000" i="1" dirty="0" err="1" smtClean="0">
                <a:solidFill>
                  <a:srgbClr val="C00000"/>
                </a:solidFill>
              </a:rPr>
              <a:t>Clavaria</a:t>
            </a:r>
            <a:r>
              <a:rPr lang="en-US" sz="4000" i="1" dirty="0" smtClean="0">
                <a:solidFill>
                  <a:srgbClr val="C00000"/>
                </a:solidFill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</a:rPr>
              <a:t>sp</a:t>
            </a:r>
            <a:r>
              <a:rPr lang="en-US" sz="4000" i="1" dirty="0" smtClean="0">
                <a:solidFill>
                  <a:srgbClr val="C00000"/>
                </a:solidFill>
              </a:rPr>
              <a:t> </a:t>
            </a:r>
            <a:r>
              <a:rPr lang="ar-IQ" sz="4000" i="1" dirty="0" smtClean="0">
                <a:solidFill>
                  <a:srgbClr val="C00000"/>
                </a:solidFill>
              </a:rPr>
              <a:t> </a:t>
            </a:r>
            <a:r>
              <a:rPr lang="ar-IQ" dirty="0" smtClean="0"/>
              <a:t>و </a:t>
            </a:r>
            <a:r>
              <a:rPr lang="en-US" sz="3600" i="1" dirty="0" err="1" smtClean="0">
                <a:solidFill>
                  <a:srgbClr val="C00000"/>
                </a:solidFill>
              </a:rPr>
              <a:t>Ramaria</a:t>
            </a:r>
            <a:r>
              <a:rPr lang="en-US" sz="3600" i="1" dirty="0" smtClean="0">
                <a:solidFill>
                  <a:srgbClr val="C00000"/>
                </a:solidFill>
              </a:rPr>
              <a:t> </a:t>
            </a:r>
            <a:r>
              <a:rPr lang="en-US" sz="3600" i="1" dirty="0" err="1" smtClean="0">
                <a:solidFill>
                  <a:srgbClr val="C00000"/>
                </a:solidFill>
              </a:rPr>
              <a:t>sp</a:t>
            </a:r>
            <a:r>
              <a:rPr lang="en-US" sz="3600" i="1" dirty="0" smtClean="0">
                <a:solidFill>
                  <a:srgbClr val="C00000"/>
                </a:solidFill>
              </a:rPr>
              <a:t> </a:t>
            </a:r>
            <a:r>
              <a:rPr lang="ar-IQ" sz="3600" i="1" dirty="0" smtClean="0">
                <a:solidFill>
                  <a:srgbClr val="C00000"/>
                </a:solidFill>
              </a:rPr>
              <a:t> </a:t>
            </a:r>
            <a:endParaRPr lang="ar-SA" sz="3600" i="1" dirty="0">
              <a:solidFill>
                <a:srgbClr val="C0000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t="3548" r="3125" b="6363"/>
          <a:stretch/>
        </p:blipFill>
        <p:spPr>
          <a:xfrm>
            <a:off x="0" y="2667000"/>
            <a:ext cx="5095875" cy="4191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4" y="4038600"/>
            <a:ext cx="2743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سهم إلى اليسار 4"/>
          <p:cNvSpPr/>
          <p:nvPr/>
        </p:nvSpPr>
        <p:spPr>
          <a:xfrm>
            <a:off x="5095874" y="4038600"/>
            <a:ext cx="1838325" cy="86360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i="1" dirty="0" err="1">
                <a:solidFill>
                  <a:srgbClr val="FF0000"/>
                </a:solidFill>
              </a:rPr>
              <a:t>Clavaria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sp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endParaRPr lang="ar-SA" sz="4800" i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2420" b="3830"/>
          <a:stretch/>
        </p:blipFill>
        <p:spPr>
          <a:xfrm>
            <a:off x="4724400" y="1600200"/>
            <a:ext cx="4419600" cy="52578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t="4394"/>
          <a:stretch/>
        </p:blipFill>
        <p:spPr>
          <a:xfrm>
            <a:off x="9525" y="1600200"/>
            <a:ext cx="45624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ar-SA" dirty="0">
                <a:solidFill>
                  <a:schemeClr val="tx2"/>
                </a:solidFill>
              </a:rPr>
              <a:t>الفطريات </a:t>
            </a:r>
            <a:r>
              <a:rPr lang="ar-SA" dirty="0" smtClean="0">
                <a:solidFill>
                  <a:schemeClr val="tx2"/>
                </a:solidFill>
              </a:rPr>
              <a:t>ال</a:t>
            </a:r>
            <a:r>
              <a:rPr lang="ar-IQ" dirty="0" smtClean="0">
                <a:solidFill>
                  <a:schemeClr val="tx2"/>
                </a:solidFill>
              </a:rPr>
              <a:t>م</a:t>
            </a:r>
            <a:r>
              <a:rPr lang="ar-SA" dirty="0" smtClean="0">
                <a:solidFill>
                  <a:schemeClr val="tx2"/>
                </a:solidFill>
              </a:rPr>
              <a:t>ثقب</a:t>
            </a:r>
            <a:r>
              <a:rPr lang="ar-IQ" dirty="0" smtClean="0">
                <a:solidFill>
                  <a:schemeClr val="tx2"/>
                </a:solidFill>
              </a:rPr>
              <a:t>ة              </a:t>
            </a:r>
            <a:r>
              <a:rPr lang="ar-SA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Fam 2 : </a:t>
            </a:r>
            <a:r>
              <a:rPr lang="en-US" dirty="0" err="1" smtClean="0">
                <a:solidFill>
                  <a:schemeClr val="tx2"/>
                </a:solidFill>
              </a:rPr>
              <a:t>Polyporaceae</a:t>
            </a:r>
            <a:r>
              <a:rPr lang="ar-IQ" dirty="0" smtClean="0">
                <a:solidFill>
                  <a:schemeClr val="tx2"/>
                </a:solidFill>
              </a:rPr>
              <a:t/>
            </a:r>
            <a:br>
              <a:rPr lang="ar-IQ" dirty="0" smtClean="0">
                <a:solidFill>
                  <a:schemeClr val="tx2"/>
                </a:solidFill>
              </a:rPr>
            </a:br>
            <a:endParaRPr lang="ar-SA" dirty="0">
              <a:solidFill>
                <a:schemeClr val="tx2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ar-IQ" sz="3600" dirty="0" smtClean="0"/>
              <a:t>تتكون الطبقة الخصيبة داخل تجاويف او تراكيب انبوبية مفتوحة للخارج تسمى ثقوب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IQ" sz="3600" dirty="0" smtClean="0"/>
              <a:t>من </a:t>
            </a:r>
            <a:r>
              <a:rPr lang="ar-IQ" sz="3600" dirty="0"/>
              <a:t>اهم اجناسها </a:t>
            </a:r>
            <a:r>
              <a:rPr lang="en-US" sz="3600" i="1" dirty="0" err="1" smtClean="0">
                <a:solidFill>
                  <a:srgbClr val="FF0000"/>
                </a:solidFill>
              </a:rPr>
              <a:t>Polyporus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sulphureus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ar-IQ" sz="3600" dirty="0" smtClean="0"/>
              <a:t> يسمى رف كبريتي   ( عيش الغراب الكبريتي)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IQ" sz="3600" dirty="0" smtClean="0"/>
              <a:t>وهو صالح </a:t>
            </a:r>
            <a:r>
              <a:rPr lang="ar-IQ" sz="3600" dirty="0" err="1" smtClean="0"/>
              <a:t>للاكل</a:t>
            </a:r>
            <a:r>
              <a:rPr lang="ar-IQ" sz="3600" dirty="0" smtClean="0"/>
              <a:t> ، ينمو </a:t>
            </a:r>
            <a:r>
              <a:rPr lang="ar-IQ" sz="3600" dirty="0"/>
              <a:t>بمناطق متعددة </a:t>
            </a:r>
            <a:r>
              <a:rPr lang="ar-IQ" sz="3600" dirty="0" smtClean="0"/>
              <a:t>من العالم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IQ" sz="3600" dirty="0" smtClean="0"/>
              <a:t>يمتاز </a:t>
            </a:r>
            <a:r>
              <a:rPr lang="ar-IQ" sz="3600" dirty="0" err="1" smtClean="0"/>
              <a:t>بأفتقاره</a:t>
            </a:r>
            <a:r>
              <a:rPr lang="ar-IQ" sz="3600" dirty="0" smtClean="0"/>
              <a:t> </a:t>
            </a:r>
            <a:r>
              <a:rPr lang="ar-IQ" sz="3600" dirty="0"/>
              <a:t>لسيقان محددة </a:t>
            </a:r>
            <a:r>
              <a:rPr lang="ar-IQ" sz="3600" dirty="0" smtClean="0"/>
              <a:t>وترتيبه وتكوينه الشبيه بالرفوف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IQ" sz="3600" dirty="0" smtClean="0"/>
              <a:t>لونه اصفر شبيه بالكبريت يسبب مرض </a:t>
            </a:r>
            <a:r>
              <a:rPr lang="ar-IQ" sz="3600" dirty="0"/>
              <a:t>عفن اشجار </a:t>
            </a:r>
            <a:r>
              <a:rPr lang="ar-IQ" sz="3600" dirty="0" smtClean="0"/>
              <a:t>الصنوبر </a:t>
            </a:r>
          </a:p>
        </p:txBody>
      </p:sp>
    </p:spTree>
    <p:extLst>
      <p:ext uri="{BB962C8B-B14F-4D97-AF65-F5344CB8AC3E}">
        <p14:creationId xmlns:p14="http://schemas.microsoft.com/office/powerpoint/2010/main" val="16021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i="1" dirty="0" err="1">
                <a:solidFill>
                  <a:srgbClr val="FF0000"/>
                </a:solidFill>
              </a:rPr>
              <a:t>Polyporus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sulphureus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endParaRPr lang="ar-SA" sz="4800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5366" r="6749" b="21081"/>
          <a:stretch/>
        </p:blipFill>
        <p:spPr bwMode="auto">
          <a:xfrm>
            <a:off x="9525" y="1371600"/>
            <a:ext cx="90678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ar-IQ" sz="7200" dirty="0" smtClean="0">
                <a:solidFill>
                  <a:srgbClr val="C00000"/>
                </a:solidFill>
              </a:rPr>
              <a:t>واجب </a:t>
            </a:r>
            <a:endParaRPr lang="ar-SA" sz="7200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95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ar-IQ" sz="6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س / ماذا تعرف عن </a:t>
            </a:r>
            <a:r>
              <a:rPr lang="ar-IQ" sz="6000" dirty="0" err="1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العرهون</a:t>
            </a:r>
            <a:r>
              <a:rPr lang="ar-IQ" sz="6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 العسلي 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Honey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Mashroom</a:t>
            </a:r>
            <a:endParaRPr lang="ar-SA" sz="60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51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IQ" sz="5400" dirty="0" smtClean="0">
                <a:solidFill>
                  <a:schemeClr val="accent3">
                    <a:lumMod val="75000"/>
                  </a:schemeClr>
                </a:solidFill>
              </a:rPr>
              <a:t>المحاضرة ال10 </a:t>
            </a:r>
            <a:endParaRPr lang="ar-SA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Class 3 :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Homobasidiomycetes</a:t>
            </a: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ar-IQ" dirty="0"/>
              <a:t>الاجسام </a:t>
            </a:r>
            <a:r>
              <a:rPr lang="ar-IQ" dirty="0" err="1" smtClean="0"/>
              <a:t>الثمرية</a:t>
            </a:r>
            <a:r>
              <a:rPr lang="ar-IQ" dirty="0" smtClean="0"/>
              <a:t> لحمية والطبقة الخصيبة محمولة على صفائح تدعى الغلاصم </a:t>
            </a:r>
            <a:r>
              <a:rPr lang="en-US" dirty="0" smtClean="0"/>
              <a:t>Gills </a:t>
            </a:r>
            <a:r>
              <a:rPr lang="ar-IQ" dirty="0" smtClean="0"/>
              <a:t> او</a:t>
            </a:r>
            <a:r>
              <a:rPr lang="en-US" dirty="0" err="1" smtClean="0"/>
              <a:t>Lamell</a:t>
            </a:r>
            <a:r>
              <a:rPr lang="en-US" dirty="0" smtClean="0"/>
              <a:t> </a:t>
            </a:r>
            <a:r>
              <a:rPr lang="ar-IQ" dirty="0" smtClean="0"/>
              <a:t> او تكون محملة على اشواك </a:t>
            </a:r>
            <a:r>
              <a:rPr lang="en-US" dirty="0" smtClean="0"/>
              <a:t>Spine</a:t>
            </a:r>
            <a:r>
              <a:rPr lang="ar-IQ" dirty="0" smtClean="0"/>
              <a:t> </a:t>
            </a:r>
            <a:r>
              <a:rPr lang="ar-IQ" dirty="0"/>
              <a:t>او توجد </a:t>
            </a:r>
            <a:r>
              <a:rPr lang="ar-IQ" dirty="0" smtClean="0"/>
              <a:t>ضمن ثقوب </a:t>
            </a:r>
            <a:r>
              <a:rPr lang="en-US" dirty="0" smtClean="0"/>
              <a:t>Pure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err="1"/>
              <a:t>البازيديوم</a:t>
            </a:r>
            <a:r>
              <a:rPr lang="ar-IQ" dirty="0"/>
              <a:t> </a:t>
            </a:r>
            <a:r>
              <a:rPr lang="ar-IQ" dirty="0" smtClean="0"/>
              <a:t>غير مقسم </a:t>
            </a:r>
            <a:r>
              <a:rPr lang="en-US" dirty="0" err="1" smtClean="0"/>
              <a:t>Holobasidium</a:t>
            </a:r>
            <a:r>
              <a:rPr lang="en-US" dirty="0" smtClean="0"/>
              <a:t> </a:t>
            </a:r>
            <a:r>
              <a:rPr lang="ar-IQ" dirty="0" smtClean="0"/>
              <a:t> وتحمل </a:t>
            </a:r>
            <a:r>
              <a:rPr lang="ar-IQ" dirty="0"/>
              <a:t>الابواغ </a:t>
            </a:r>
            <a:r>
              <a:rPr lang="ar-IQ" dirty="0" err="1"/>
              <a:t>البازيدية</a:t>
            </a:r>
            <a:r>
              <a:rPr lang="ar-IQ" dirty="0"/>
              <a:t> </a:t>
            </a:r>
            <a:r>
              <a:rPr lang="ar-IQ" dirty="0" smtClean="0"/>
              <a:t>على ذنيبات </a:t>
            </a:r>
            <a:r>
              <a:rPr lang="en-US" dirty="0" err="1" smtClean="0"/>
              <a:t>Strigmate</a:t>
            </a:r>
            <a:r>
              <a:rPr lang="ar-IQ" dirty="0"/>
              <a:t> وعندما </a:t>
            </a:r>
            <a:r>
              <a:rPr lang="ar-IQ" dirty="0" smtClean="0"/>
              <a:t>تنبت فأنها تكون انابيب انبات </a:t>
            </a:r>
            <a:r>
              <a:rPr lang="en-US" dirty="0" smtClean="0"/>
              <a:t>Germ tube</a:t>
            </a:r>
            <a:r>
              <a:rPr lang="ar-IQ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/>
              <a:t>الاجسام </a:t>
            </a:r>
            <a:r>
              <a:rPr lang="ar-IQ" dirty="0" err="1" smtClean="0"/>
              <a:t>الثمرية</a:t>
            </a:r>
            <a:r>
              <a:rPr lang="ar-IQ" dirty="0" smtClean="0"/>
              <a:t> </a:t>
            </a:r>
            <a:r>
              <a:rPr lang="ar-IQ" dirty="0"/>
              <a:t>كبيرة الحجم </a:t>
            </a:r>
            <a:r>
              <a:rPr lang="ar-IQ" dirty="0" smtClean="0"/>
              <a:t>وبعضها صالح </a:t>
            </a:r>
            <a:r>
              <a:rPr lang="ar-IQ" dirty="0" err="1" smtClean="0"/>
              <a:t>للاكل</a:t>
            </a:r>
            <a:r>
              <a:rPr lang="ar-IQ" dirty="0" smtClean="0"/>
              <a:t> </a:t>
            </a:r>
          </a:p>
          <a:p>
            <a:pPr marL="0" indent="0">
              <a:buNone/>
            </a:pPr>
            <a:r>
              <a:rPr lang="ar-IQ" dirty="0" smtClean="0"/>
              <a:t>تقسم ضمن مجموعتين </a:t>
            </a:r>
          </a:p>
          <a:p>
            <a:pPr marL="0" indent="0">
              <a:buNone/>
            </a:pPr>
            <a:r>
              <a:rPr lang="ar-IQ" dirty="0" smtClean="0">
                <a:solidFill>
                  <a:srgbClr val="FF0000"/>
                </a:solidFill>
              </a:rPr>
              <a:t>1 </a:t>
            </a:r>
            <a:r>
              <a:rPr lang="ar-IQ" dirty="0">
                <a:solidFill>
                  <a:srgbClr val="FF0000"/>
                </a:solidFill>
              </a:rPr>
              <a:t>الفطريات </a:t>
            </a:r>
            <a:r>
              <a:rPr lang="ar-IQ" dirty="0" err="1">
                <a:solidFill>
                  <a:srgbClr val="FF0000"/>
                </a:solidFill>
              </a:rPr>
              <a:t>البازيدية</a:t>
            </a:r>
            <a:r>
              <a:rPr lang="ar-IQ" dirty="0">
                <a:solidFill>
                  <a:srgbClr val="FF0000"/>
                </a:solidFill>
              </a:rPr>
              <a:t> </a:t>
            </a:r>
            <a:r>
              <a:rPr lang="ar-IQ" dirty="0" smtClean="0">
                <a:solidFill>
                  <a:srgbClr val="FF0000"/>
                </a:solidFill>
              </a:rPr>
              <a:t>الخصيبة  </a:t>
            </a:r>
            <a:r>
              <a:rPr lang="en-US" dirty="0" smtClean="0">
                <a:solidFill>
                  <a:srgbClr val="FF0000"/>
                </a:solidFill>
              </a:rPr>
              <a:t>Class1:  </a:t>
            </a:r>
            <a:r>
              <a:rPr lang="en-US" dirty="0" err="1" smtClean="0">
                <a:solidFill>
                  <a:srgbClr val="FF0000"/>
                </a:solidFill>
              </a:rPr>
              <a:t>Hymenomycetes</a:t>
            </a:r>
            <a:endParaRPr lang="ar-IQ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الطبقة الخصيبة  فيها تكون عارية ومتكشفة ، واسعة الانتشار في الطبيعة من اهمها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897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-37531"/>
            <a:ext cx="9144000" cy="79216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Phylum: </a:t>
            </a:r>
            <a:r>
              <a:rPr lang="en-US" dirty="0" err="1" smtClean="0"/>
              <a:t>Deuteromycota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IQ" dirty="0" smtClean="0"/>
              <a:t>الغزل الفطري مقسم تقسيم واضح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IQ" dirty="0" smtClean="0"/>
              <a:t>لم يكتشف </a:t>
            </a:r>
            <a:r>
              <a:rPr lang="ar-IQ" dirty="0"/>
              <a:t>التكاثر الجنسي </a:t>
            </a:r>
            <a:r>
              <a:rPr lang="ar-IQ" dirty="0" smtClean="0"/>
              <a:t>لها وهو </a:t>
            </a:r>
            <a:r>
              <a:rPr lang="ar-IQ" dirty="0"/>
              <a:t>غير </a:t>
            </a:r>
            <a:r>
              <a:rPr lang="ar-IQ" dirty="0" smtClean="0"/>
              <a:t>موجود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IQ" dirty="0"/>
              <a:t>تتكاثر </a:t>
            </a:r>
            <a:r>
              <a:rPr lang="ar-IQ" dirty="0" err="1"/>
              <a:t>لاجنسيا</a:t>
            </a:r>
            <a:r>
              <a:rPr lang="ar-IQ" dirty="0"/>
              <a:t> </a:t>
            </a:r>
            <a:r>
              <a:rPr lang="ar-IQ" dirty="0" smtClean="0"/>
              <a:t>عن </a:t>
            </a:r>
            <a:r>
              <a:rPr lang="ar-IQ" dirty="0"/>
              <a:t>طريق انتاج </a:t>
            </a:r>
            <a:r>
              <a:rPr lang="ar-IQ" dirty="0" err="1"/>
              <a:t>الكونيدات</a:t>
            </a:r>
            <a:r>
              <a:rPr lang="ar-IQ" dirty="0"/>
              <a:t> </a:t>
            </a:r>
            <a:r>
              <a:rPr lang="ar-IQ" dirty="0" err="1" smtClean="0"/>
              <a:t>المحموله</a:t>
            </a:r>
            <a:r>
              <a:rPr lang="ar-IQ" dirty="0" smtClean="0"/>
              <a:t> على </a:t>
            </a:r>
            <a:r>
              <a:rPr lang="ar-IQ" dirty="0"/>
              <a:t>حامل </a:t>
            </a:r>
            <a:r>
              <a:rPr lang="ar-IQ" dirty="0" err="1"/>
              <a:t>كونيدي</a:t>
            </a:r>
            <a:r>
              <a:rPr lang="ar-IQ" dirty="0"/>
              <a:t> بشكل مفرد </a:t>
            </a:r>
            <a:r>
              <a:rPr lang="ar-IQ" dirty="0" smtClean="0"/>
              <a:t>او ضمن سلسلة وهذه الحوامل اما تكون حرة او ضمن تركيب </a:t>
            </a:r>
            <a:r>
              <a:rPr lang="ar-IQ" dirty="0"/>
              <a:t>ثمري </a:t>
            </a:r>
            <a:r>
              <a:rPr lang="ar-IQ" dirty="0" err="1"/>
              <a:t>لاجنسي</a:t>
            </a:r>
            <a:r>
              <a:rPr lang="ar-IQ" dirty="0"/>
              <a:t> </a:t>
            </a:r>
            <a:r>
              <a:rPr lang="ar-IQ" dirty="0" smtClean="0"/>
              <a:t>من اهمها 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 err="1" smtClean="0"/>
              <a:t>الظفائر</a:t>
            </a:r>
            <a:r>
              <a:rPr lang="ar-IQ" dirty="0" smtClean="0"/>
              <a:t> الفطرية </a:t>
            </a:r>
            <a:r>
              <a:rPr lang="en-US" dirty="0" err="1" smtClean="0"/>
              <a:t>Synemata</a:t>
            </a:r>
            <a:endParaRPr lang="en-US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 err="1" smtClean="0"/>
              <a:t>حشيات</a:t>
            </a:r>
            <a:r>
              <a:rPr lang="ar-IQ" dirty="0" smtClean="0"/>
              <a:t> فطرية </a:t>
            </a:r>
            <a:r>
              <a:rPr lang="en-US" dirty="0" err="1" smtClean="0"/>
              <a:t>Sporodochia</a:t>
            </a:r>
            <a:endParaRPr lang="en-US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 err="1" smtClean="0"/>
              <a:t>كويمة</a:t>
            </a:r>
            <a:r>
              <a:rPr lang="ar-IQ" dirty="0"/>
              <a:t> </a:t>
            </a:r>
            <a:r>
              <a:rPr lang="ar-IQ" dirty="0" err="1"/>
              <a:t>كونيدية</a:t>
            </a:r>
            <a:r>
              <a:rPr lang="ar-IQ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Acervulus</a:t>
            </a:r>
            <a:endParaRPr lang="en-US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/>
              <a:t>تركيب بكنيدي </a:t>
            </a:r>
            <a:r>
              <a:rPr lang="en-US" dirty="0" err="1" smtClean="0"/>
              <a:t>Pycnidia</a:t>
            </a:r>
            <a:endParaRPr lang="ar-IQ" dirty="0" smtClean="0"/>
          </a:p>
        </p:txBody>
      </p:sp>
    </p:spTree>
    <p:extLst>
      <p:ext uri="{BB962C8B-B14F-4D97-AF65-F5344CB8AC3E}">
        <p14:creationId xmlns:p14="http://schemas.microsoft.com/office/powerpoint/2010/main" val="2880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ar-IQ" dirty="0"/>
              <a:t>الغزل الفطري اما يكون شفاف او يحوي صبغات تساهم في تمييز اجناس وانواع هذه الفطريات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ar-IQ" dirty="0" smtClean="0"/>
              <a:t>تقسم الفطريات </a:t>
            </a:r>
            <a:r>
              <a:rPr lang="ar-IQ" dirty="0"/>
              <a:t>الناقصة لعدة </a:t>
            </a:r>
            <a:r>
              <a:rPr lang="ar-IQ" dirty="0" smtClean="0"/>
              <a:t>صفوف ورتب اعتمادا على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 smtClean="0"/>
              <a:t>شكل ولون </a:t>
            </a:r>
            <a:r>
              <a:rPr lang="ar-IQ" dirty="0"/>
              <a:t>وتركيب </a:t>
            </a:r>
            <a:r>
              <a:rPr lang="ar-IQ" dirty="0" err="1"/>
              <a:t>الكونيدات</a:t>
            </a:r>
            <a:r>
              <a:rPr lang="ar-IQ" dirty="0"/>
              <a:t> </a:t>
            </a:r>
            <a:endParaRPr lang="ar-IQ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/>
              <a:t>وجود او عدم وجود </a:t>
            </a:r>
            <a:r>
              <a:rPr lang="ar-IQ" dirty="0" err="1"/>
              <a:t>الكونيدات</a:t>
            </a:r>
            <a:r>
              <a:rPr lang="ar-IQ" dirty="0"/>
              <a:t> </a:t>
            </a:r>
            <a:endParaRPr lang="ar-IQ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IQ" dirty="0" smtClean="0"/>
              <a:t>نوع التراكيب </a:t>
            </a:r>
            <a:r>
              <a:rPr lang="ar-IQ" dirty="0" err="1" smtClean="0"/>
              <a:t>الثمرية</a:t>
            </a:r>
            <a:r>
              <a:rPr lang="ar-IQ" dirty="0"/>
              <a:t> </a:t>
            </a:r>
            <a:r>
              <a:rPr lang="ar-IQ" dirty="0" err="1"/>
              <a:t>اللاجنسية</a:t>
            </a:r>
            <a:r>
              <a:rPr lang="ar-IQ" dirty="0"/>
              <a:t> </a:t>
            </a:r>
            <a:r>
              <a:rPr lang="ar-IQ" dirty="0" smtClean="0"/>
              <a:t>التي تكونها الفطريات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ar-IQ" dirty="0" smtClean="0"/>
              <a:t>تضاف كلمة </a:t>
            </a:r>
            <a:r>
              <a:rPr lang="en-US" dirty="0" smtClean="0"/>
              <a:t>Form </a:t>
            </a:r>
            <a:r>
              <a:rPr lang="ar-IQ" dirty="0" smtClean="0"/>
              <a:t> لكل المراتب التصنيفية للفطريات الناقصة </a:t>
            </a:r>
          </a:p>
          <a:p>
            <a:pPr algn="l" rtl="0"/>
            <a:r>
              <a:rPr lang="en-US" sz="4000" dirty="0" smtClean="0"/>
              <a:t>Form Class 1 : </a:t>
            </a:r>
            <a:r>
              <a:rPr lang="en-US" sz="4000" dirty="0" err="1" smtClean="0"/>
              <a:t>Hyphomycetes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20978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15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7894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7785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Form </a:t>
            </a:r>
            <a:r>
              <a:rPr lang="en-US" dirty="0">
                <a:solidFill>
                  <a:srgbClr val="0070C0"/>
                </a:solidFill>
              </a:rPr>
              <a:t>Order :</a:t>
            </a:r>
            <a:r>
              <a:rPr lang="en-US" dirty="0" err="1" smtClean="0">
                <a:solidFill>
                  <a:srgbClr val="0070C0"/>
                </a:solidFill>
              </a:rPr>
              <a:t>Moniliales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Form Family1 : </a:t>
            </a:r>
            <a:r>
              <a:rPr lang="en-US" dirty="0" err="1" smtClean="0">
                <a:solidFill>
                  <a:srgbClr val="0070C0"/>
                </a:solidFill>
              </a:rPr>
              <a:t>Moniliaceae</a:t>
            </a:r>
            <a:endParaRPr lang="ar-SA" dirty="0">
              <a:solidFill>
                <a:srgbClr val="0070C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/>
          <a:lstStyle/>
          <a:p>
            <a:r>
              <a:rPr lang="ar-IQ" dirty="0" err="1" smtClean="0"/>
              <a:t>الكونيدات</a:t>
            </a:r>
            <a:r>
              <a:rPr lang="ar-IQ" dirty="0" smtClean="0"/>
              <a:t> </a:t>
            </a:r>
            <a:r>
              <a:rPr lang="ar-IQ" dirty="0"/>
              <a:t>والحوامل </a:t>
            </a:r>
            <a:r>
              <a:rPr lang="ar-IQ" dirty="0" err="1"/>
              <a:t>الكونيدية</a:t>
            </a:r>
            <a:r>
              <a:rPr lang="ar-IQ" dirty="0"/>
              <a:t> عديمة </a:t>
            </a:r>
            <a:r>
              <a:rPr lang="ar-IQ" dirty="0" smtClean="0"/>
              <a:t>اللون او ملونه بألوان خفيفة </a:t>
            </a:r>
            <a:r>
              <a:rPr lang="ar-IQ" dirty="0"/>
              <a:t>اشهر اجناسها </a:t>
            </a:r>
            <a:endParaRPr lang="ar-IQ" dirty="0" smtClean="0"/>
          </a:p>
          <a:p>
            <a:r>
              <a:rPr lang="en-US" sz="3600" i="1" dirty="0" smtClean="0">
                <a:solidFill>
                  <a:srgbClr val="FF0000"/>
                </a:solidFill>
              </a:rPr>
              <a:t>Aspergillus</a:t>
            </a:r>
            <a:r>
              <a:rPr lang="ar-IQ" sz="3600" i="1" dirty="0" smtClean="0"/>
              <a:t> </a:t>
            </a:r>
            <a:r>
              <a:rPr lang="ar-IQ" dirty="0" smtClean="0"/>
              <a:t>يسبب </a:t>
            </a:r>
            <a:r>
              <a:rPr lang="ar-IQ" dirty="0"/>
              <a:t>العفن الاسود </a:t>
            </a:r>
            <a:endParaRPr lang="ar-IQ" dirty="0" smtClean="0"/>
          </a:p>
          <a:p>
            <a:r>
              <a:rPr lang="en-US" sz="3600" i="1" dirty="0" err="1" smtClean="0">
                <a:solidFill>
                  <a:srgbClr val="FF0000"/>
                </a:solidFill>
              </a:rPr>
              <a:t>Penicillium</a:t>
            </a:r>
            <a:r>
              <a:rPr lang="ar-IQ" dirty="0" smtClean="0"/>
              <a:t> يسبب العفن الاخضر والازرق على الفاكهة </a:t>
            </a:r>
          </a:p>
          <a:p>
            <a:r>
              <a:rPr lang="en-US" sz="3600" i="1" dirty="0" err="1" smtClean="0">
                <a:solidFill>
                  <a:srgbClr val="FF0000"/>
                </a:solidFill>
              </a:rPr>
              <a:t>Verticillium</a:t>
            </a:r>
            <a:r>
              <a:rPr lang="ar-IQ" dirty="0" smtClean="0"/>
              <a:t> يسبب الذبول </a:t>
            </a:r>
            <a:r>
              <a:rPr lang="ar-IQ" dirty="0" err="1" smtClean="0"/>
              <a:t>الفرتسلي</a:t>
            </a:r>
            <a:r>
              <a:rPr lang="ar-IQ" dirty="0" smtClean="0"/>
              <a:t> </a:t>
            </a:r>
          </a:p>
          <a:p>
            <a:r>
              <a:rPr lang="en-US" sz="3600" i="1" dirty="0" smtClean="0">
                <a:solidFill>
                  <a:srgbClr val="FF0000"/>
                </a:solidFill>
              </a:rPr>
              <a:t>Botrytis</a:t>
            </a:r>
            <a:r>
              <a:rPr lang="ar-IQ" dirty="0" smtClean="0"/>
              <a:t> يسبب العفن الرمادي على الفاكهة والخضر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829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1021"/>
            <a:ext cx="9144000" cy="4873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Aspergillus          </a:t>
            </a:r>
            <a:r>
              <a:rPr lang="en-US" i="1" dirty="0" err="1" smtClean="0">
                <a:solidFill>
                  <a:srgbClr val="FF0000"/>
                </a:solidFill>
              </a:rPr>
              <a:t>Penicillium</a:t>
            </a: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1319" r="3819" b="2470"/>
          <a:stretch/>
        </p:blipFill>
        <p:spPr>
          <a:xfrm>
            <a:off x="0" y="533400"/>
            <a:ext cx="4419600" cy="6324599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2904" r="3292" b="3993"/>
          <a:stretch/>
        </p:blipFill>
        <p:spPr>
          <a:xfrm>
            <a:off x="4495800" y="457200"/>
            <a:ext cx="4648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69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i="1" dirty="0" err="1" smtClean="0"/>
              <a:t>Verticillium</a:t>
            </a:r>
            <a:r>
              <a:rPr lang="en-US" i="1" dirty="0" smtClean="0"/>
              <a:t>  </a:t>
            </a:r>
            <a:r>
              <a:rPr lang="en-US" dirty="0" smtClean="0"/>
              <a:t>    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4" t="6807" r="16960" b="6589"/>
          <a:stretch/>
        </p:blipFill>
        <p:spPr>
          <a:xfrm>
            <a:off x="0" y="914400"/>
            <a:ext cx="4114799" cy="59436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4542" r="2991" b="4618"/>
          <a:stretch/>
        </p:blipFill>
        <p:spPr>
          <a:xfrm>
            <a:off x="4495800" y="914400"/>
            <a:ext cx="4596962" cy="4953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8495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1531" y="5255"/>
            <a:ext cx="9144000" cy="6397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Botrytis</a:t>
            </a: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t="6096" r="7610" b="8214"/>
          <a:stretch/>
        </p:blipFill>
        <p:spPr>
          <a:xfrm>
            <a:off x="1" y="685800"/>
            <a:ext cx="3942104" cy="6019800"/>
          </a:xfr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04" y="493763"/>
            <a:ext cx="5233427" cy="636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2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FF99CC"/>
          </a:solidFill>
        </p:spPr>
        <p:txBody>
          <a:bodyPr>
            <a:normAutofit/>
          </a:bodyPr>
          <a:lstStyle/>
          <a:p>
            <a:pPr algn="r"/>
            <a:r>
              <a:rPr lang="ar-IQ" dirty="0" smtClean="0"/>
              <a:t> س / اكتب اسم الفطر الناقص 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</p:spPr>
      </p:pic>
      <p:sp>
        <p:nvSpPr>
          <p:cNvPr id="5" name="شكل بيضاوي 4"/>
          <p:cNvSpPr/>
          <p:nvPr/>
        </p:nvSpPr>
        <p:spPr>
          <a:xfrm>
            <a:off x="1828800" y="3733800"/>
            <a:ext cx="19050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6858000" y="3733800"/>
            <a:ext cx="16764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2209800" y="6400800"/>
            <a:ext cx="12954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791200" y="3962400"/>
            <a:ext cx="3276600" cy="289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4"/>
          <a:stretch/>
        </p:blipFill>
        <p:spPr bwMode="auto">
          <a:xfrm>
            <a:off x="5486400" y="3733800"/>
            <a:ext cx="365760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591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Form Family2 : </a:t>
            </a:r>
            <a:r>
              <a:rPr lang="en-US" dirty="0" err="1" smtClean="0"/>
              <a:t>Dematiaceae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ar-IQ" dirty="0" err="1"/>
              <a:t>الكونيدات</a:t>
            </a:r>
            <a:r>
              <a:rPr lang="ar-IQ" dirty="0"/>
              <a:t> </a:t>
            </a:r>
            <a:r>
              <a:rPr lang="ar-IQ" dirty="0" smtClean="0"/>
              <a:t>والحوامل ملونه </a:t>
            </a:r>
            <a:r>
              <a:rPr lang="ar-IQ" dirty="0"/>
              <a:t>بلون داكن </a:t>
            </a:r>
            <a:r>
              <a:rPr lang="ar-IQ" dirty="0" smtClean="0"/>
              <a:t>من </a:t>
            </a:r>
            <a:r>
              <a:rPr lang="ar-IQ" dirty="0"/>
              <a:t>اشهر اجناسها </a:t>
            </a:r>
            <a:r>
              <a:rPr lang="en-US" dirty="0" smtClean="0"/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Alternaria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solani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ar-IQ" sz="4400" i="1" dirty="0" smtClean="0">
                <a:solidFill>
                  <a:srgbClr val="FF0000"/>
                </a:solidFill>
              </a:rPr>
              <a:t> </a:t>
            </a:r>
            <a:r>
              <a:rPr lang="ar-IQ" dirty="0" smtClean="0"/>
              <a:t>يسبب اللفحة المبكرة على </a:t>
            </a:r>
            <a:r>
              <a:rPr lang="ar-IQ" dirty="0" err="1" smtClean="0"/>
              <a:t>الطماطة</a:t>
            </a:r>
            <a:r>
              <a:rPr lang="ar-IQ" dirty="0" smtClean="0"/>
              <a:t> 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7481" r="16456" b="6828"/>
          <a:stretch/>
        </p:blipFill>
        <p:spPr>
          <a:xfrm>
            <a:off x="5105400" y="2514600"/>
            <a:ext cx="3925615" cy="414633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799"/>
            <a:ext cx="4876800" cy="40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92500" lnSpcReduction="10000"/>
          </a:bodyPr>
          <a:lstStyle/>
          <a:p>
            <a:r>
              <a:rPr lang="ar-IQ" dirty="0" smtClean="0"/>
              <a:t>فطريات عيش الغراب </a:t>
            </a:r>
            <a:r>
              <a:rPr lang="en-US" dirty="0" err="1" smtClean="0"/>
              <a:t>Mashroom</a:t>
            </a:r>
            <a:endParaRPr lang="en-US" dirty="0" smtClean="0"/>
          </a:p>
          <a:p>
            <a:r>
              <a:rPr lang="ar-IQ" dirty="0" smtClean="0"/>
              <a:t>فطريات سامة </a:t>
            </a:r>
            <a:r>
              <a:rPr lang="en-US" dirty="0" smtClean="0"/>
              <a:t>Toadstools</a:t>
            </a:r>
          </a:p>
          <a:p>
            <a:r>
              <a:rPr lang="ar-IQ" dirty="0"/>
              <a:t>فطريات عديدة </a:t>
            </a:r>
            <a:r>
              <a:rPr lang="ar-IQ" dirty="0" smtClean="0"/>
              <a:t>الثقوب </a:t>
            </a:r>
            <a:r>
              <a:rPr lang="en-US" dirty="0" err="1" smtClean="0"/>
              <a:t>Polyporus</a:t>
            </a:r>
            <a:endParaRPr lang="en-US" dirty="0" smtClean="0"/>
          </a:p>
          <a:p>
            <a:r>
              <a:rPr lang="ar-IQ" dirty="0" smtClean="0"/>
              <a:t>فطريات مرجانية </a:t>
            </a:r>
            <a:r>
              <a:rPr lang="en-US" dirty="0" smtClean="0"/>
              <a:t>Coral fungi </a:t>
            </a:r>
            <a:endParaRPr lang="ar-IQ" dirty="0" smtClean="0"/>
          </a:p>
          <a:p>
            <a:r>
              <a:rPr lang="ar-IQ" dirty="0" smtClean="0"/>
              <a:t>تضم عدة رتب                        </a:t>
            </a:r>
            <a:r>
              <a:rPr lang="en-US" sz="3600" dirty="0" smtClean="0">
                <a:solidFill>
                  <a:srgbClr val="7030A0"/>
                </a:solidFill>
              </a:rPr>
              <a:t>Order1    : </a:t>
            </a:r>
            <a:r>
              <a:rPr lang="en-US" sz="3600" dirty="0" err="1" smtClean="0">
                <a:solidFill>
                  <a:srgbClr val="7030A0"/>
                </a:solidFill>
              </a:rPr>
              <a:t>Agaricales</a:t>
            </a:r>
            <a:endParaRPr lang="en-US" sz="3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Family 1 : </a:t>
            </a:r>
            <a:r>
              <a:rPr lang="en-US" sz="3600" dirty="0" err="1" smtClean="0">
                <a:solidFill>
                  <a:srgbClr val="7030A0"/>
                </a:solidFill>
              </a:rPr>
              <a:t>Agaricaceae</a:t>
            </a:r>
            <a:r>
              <a:rPr lang="en-US" sz="3600" dirty="0" smtClean="0">
                <a:solidFill>
                  <a:srgbClr val="00B050"/>
                </a:solidFill>
              </a:rPr>
              <a:t>                            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err="1" smtClean="0"/>
              <a:t>فطرياتها</a:t>
            </a:r>
            <a:r>
              <a:rPr lang="ar-IQ" dirty="0" smtClean="0"/>
              <a:t> صالحة </a:t>
            </a:r>
            <a:r>
              <a:rPr lang="ar-IQ" dirty="0" err="1" smtClean="0"/>
              <a:t>للاكل</a:t>
            </a:r>
            <a:r>
              <a:rPr lang="ar-IQ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الطبقة الخصيبة محمولة على غلاصم </a:t>
            </a:r>
            <a:r>
              <a:rPr lang="en-US" dirty="0" smtClean="0"/>
              <a:t>gills</a:t>
            </a:r>
            <a:r>
              <a:rPr lang="ar-IQ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/>
              <a:t>الجسم </a:t>
            </a:r>
            <a:r>
              <a:rPr lang="ar-IQ" dirty="0" smtClean="0"/>
              <a:t>الثمري ذو طبقة خصيبة تتكون من صفائح رقيقة على السطح السفلي للقبعة </a:t>
            </a:r>
            <a:r>
              <a:rPr lang="en-US" dirty="0" smtClean="0"/>
              <a:t>Cap </a:t>
            </a:r>
            <a:r>
              <a:rPr lang="ar-IQ" dirty="0" smtClean="0"/>
              <a:t> تترتب بشكل شعاعي نحو المركز لها حوامل قائمة وصلبة يتكون الجزء الكبير من كل صفيحة </a:t>
            </a:r>
            <a:r>
              <a:rPr lang="ar-IQ" dirty="0"/>
              <a:t>من نسيج </a:t>
            </a:r>
            <a:r>
              <a:rPr lang="ar-IQ" dirty="0" smtClean="0"/>
              <a:t>فطري عقيم يدعى </a:t>
            </a:r>
            <a:r>
              <a:rPr lang="en-US" dirty="0" err="1" smtClean="0"/>
              <a:t>Trama</a:t>
            </a:r>
            <a:r>
              <a:rPr lang="ar-IQ" dirty="0"/>
              <a:t> يوجد </a:t>
            </a:r>
            <a:r>
              <a:rPr lang="ar-IQ" dirty="0" smtClean="0"/>
              <a:t>بينها وبين الطبقة الخصيبة طبقة تدعى الطبقة تحت الخصيبة ، اشهر اناسها </a:t>
            </a:r>
          </a:p>
          <a:p>
            <a:pPr marL="514350" indent="-514350">
              <a:buFont typeface="+mj-lt"/>
              <a:buAutoNum type="arabicPeriod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657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9999"/>
          </a:solidFill>
        </p:spPr>
        <p:txBody>
          <a:bodyPr>
            <a:normAutofit fontScale="90000"/>
          </a:bodyPr>
          <a:lstStyle/>
          <a:p>
            <a:r>
              <a:rPr lang="ar-IQ" dirty="0"/>
              <a:t>والجنس </a:t>
            </a:r>
            <a:r>
              <a:rPr lang="en-US" i="1" dirty="0" err="1" smtClean="0">
                <a:solidFill>
                  <a:schemeClr val="bg1"/>
                </a:solidFill>
              </a:rPr>
              <a:t>Helminthosporium</a:t>
            </a:r>
            <a:r>
              <a:rPr lang="ar-IQ" dirty="0" smtClean="0"/>
              <a:t> يسبب تبقع حبوب المحاصيل </a:t>
            </a:r>
            <a:endParaRPr lang="ar-SA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038600" cy="5181600"/>
          </a:xfr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4953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6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ar-IQ" dirty="0"/>
              <a:t>والجنس </a:t>
            </a:r>
            <a:r>
              <a:rPr lang="en-US" i="1" dirty="0" err="1" smtClean="0">
                <a:solidFill>
                  <a:schemeClr val="bg1"/>
                </a:solidFill>
              </a:rPr>
              <a:t>Stemphylium</a:t>
            </a:r>
            <a:r>
              <a:rPr lang="ar-IQ" dirty="0" smtClean="0"/>
              <a:t> يسبب تبقع المحاصيل </a:t>
            </a:r>
            <a:endParaRPr lang="ar-S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2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CC66FF"/>
          </a:solidFill>
        </p:spPr>
        <p:txBody>
          <a:bodyPr/>
          <a:lstStyle/>
          <a:p>
            <a:pPr algn="r"/>
            <a:r>
              <a:rPr lang="ar-IQ" dirty="0" smtClean="0"/>
              <a:t>لاحظ الاختلاف في شكل فطريات هذه العائلة </a:t>
            </a:r>
            <a:endParaRPr lang="ar-SA" dirty="0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724" r="-4085" b="-1"/>
          <a:stretch/>
        </p:blipFill>
        <p:spPr>
          <a:xfrm>
            <a:off x="76200" y="1143000"/>
            <a:ext cx="9067800" cy="5715000"/>
          </a:xfrm>
        </p:spPr>
      </p:pic>
      <p:sp>
        <p:nvSpPr>
          <p:cNvPr id="7" name="مستطيل 6"/>
          <p:cNvSpPr/>
          <p:nvPr/>
        </p:nvSpPr>
        <p:spPr>
          <a:xfrm>
            <a:off x="0" y="1219200"/>
            <a:ext cx="3657600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5555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Form Family 3 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Tuberculariaceae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ar-IQ" dirty="0" smtClean="0"/>
              <a:t>تتكون الكونيات ضمن تركيب </a:t>
            </a:r>
            <a:r>
              <a:rPr lang="en-US" dirty="0" err="1" smtClean="0"/>
              <a:t>Sporodochium</a:t>
            </a:r>
            <a:r>
              <a:rPr lang="ar-IQ" dirty="0" smtClean="0"/>
              <a:t> على حوامل متفرعة ومجتمعه </a:t>
            </a:r>
          </a:p>
          <a:p>
            <a:r>
              <a:rPr lang="ar-IQ" dirty="0" smtClean="0"/>
              <a:t>اهم </a:t>
            </a:r>
            <a:r>
              <a:rPr lang="ar-IQ" dirty="0"/>
              <a:t>اجناسها </a:t>
            </a:r>
            <a:r>
              <a:rPr lang="ar-IQ" dirty="0" smtClean="0"/>
              <a:t>الفطر </a:t>
            </a:r>
            <a:r>
              <a:rPr lang="en-US" sz="4000" i="1" dirty="0" smtClean="0">
                <a:solidFill>
                  <a:srgbClr val="FF0000"/>
                </a:solidFill>
              </a:rPr>
              <a:t>Fusarium </a:t>
            </a:r>
            <a:r>
              <a:rPr lang="en-US" sz="4000" i="1" dirty="0" err="1" smtClean="0">
                <a:solidFill>
                  <a:srgbClr val="FF0000"/>
                </a:solidFill>
              </a:rPr>
              <a:t>oxysporum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ar-IQ" sz="4000" i="1" dirty="0" smtClean="0">
                <a:solidFill>
                  <a:srgbClr val="FF0000"/>
                </a:solidFill>
              </a:rPr>
              <a:t> </a:t>
            </a:r>
            <a:r>
              <a:rPr lang="ar-IQ" dirty="0" smtClean="0"/>
              <a:t>مسبب الذبول الوعائي </a:t>
            </a:r>
            <a:r>
              <a:rPr lang="ar-IQ" dirty="0" err="1" smtClean="0"/>
              <a:t>الفيوزارمي</a:t>
            </a:r>
            <a:r>
              <a:rPr lang="ar-IQ" dirty="0" smtClean="0"/>
              <a:t> </a:t>
            </a:r>
          </a:p>
          <a:p>
            <a:pPr marL="0" indent="0">
              <a:buNone/>
            </a:pPr>
            <a:r>
              <a:rPr lang="ar-IQ" dirty="0" smtClean="0"/>
              <a:t>يكون 3 انواع من السبورات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err="1"/>
              <a:t>كونيدات</a:t>
            </a:r>
            <a:r>
              <a:rPr lang="ar-IQ" dirty="0"/>
              <a:t> </a:t>
            </a:r>
            <a:r>
              <a:rPr lang="ar-IQ" dirty="0" smtClean="0"/>
              <a:t>صغيرة </a:t>
            </a:r>
            <a:r>
              <a:rPr lang="en-US" dirty="0" smtClean="0"/>
              <a:t>Microconidia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err="1"/>
              <a:t>كونيدات</a:t>
            </a:r>
            <a:r>
              <a:rPr lang="ar-IQ" dirty="0"/>
              <a:t> </a:t>
            </a:r>
            <a:r>
              <a:rPr lang="ar-IQ" dirty="0" smtClean="0"/>
              <a:t>كبيرة </a:t>
            </a:r>
            <a:r>
              <a:rPr lang="en-US" dirty="0" smtClean="0"/>
              <a:t>Macroconidia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/>
              <a:t>سبورات </a:t>
            </a:r>
            <a:r>
              <a:rPr lang="ar-IQ" dirty="0" err="1"/>
              <a:t>كلاميدية</a:t>
            </a:r>
            <a:r>
              <a:rPr lang="ar-IQ" dirty="0"/>
              <a:t> </a:t>
            </a:r>
            <a:r>
              <a:rPr lang="en-US" dirty="0" err="1" smtClean="0"/>
              <a:t>Chlamydospoes</a:t>
            </a:r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2" t="67279"/>
          <a:stretch/>
        </p:blipFill>
        <p:spPr bwMode="auto">
          <a:xfrm>
            <a:off x="381000" y="3352800"/>
            <a:ext cx="3429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8" t="37450" r="8620" b="43270"/>
          <a:stretch/>
        </p:blipFill>
        <p:spPr bwMode="auto">
          <a:xfrm>
            <a:off x="2286000" y="3352800"/>
            <a:ext cx="152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8" r="9016" b="41208"/>
          <a:stretch/>
        </p:blipFill>
        <p:spPr>
          <a:xfrm rot="5400000">
            <a:off x="1479097" y="4096642"/>
            <a:ext cx="1277007" cy="42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51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i="1" dirty="0">
                <a:solidFill>
                  <a:srgbClr val="FF0000"/>
                </a:solidFill>
                <a:ea typeface="+mn-ea"/>
                <a:cs typeface="+mn-cs"/>
              </a:rPr>
              <a:t>Fusarium </a:t>
            </a:r>
            <a:r>
              <a:rPr lang="en-US" sz="4000" i="1" dirty="0" err="1">
                <a:solidFill>
                  <a:srgbClr val="FF0000"/>
                </a:solidFill>
                <a:ea typeface="+mn-ea"/>
                <a:cs typeface="+mn-cs"/>
              </a:rPr>
              <a:t>oxysporum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" y="762000"/>
            <a:ext cx="9115098" cy="6096000"/>
          </a:xfrm>
        </p:spPr>
      </p:pic>
    </p:spTree>
    <p:extLst>
      <p:ext uri="{BB962C8B-B14F-4D97-AF65-F5344CB8AC3E}">
        <p14:creationId xmlns:p14="http://schemas.microsoft.com/office/powerpoint/2010/main" val="1696105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FormClass</a:t>
            </a:r>
            <a:r>
              <a:rPr lang="en-US" dirty="0" smtClean="0"/>
              <a:t> 2 : </a:t>
            </a:r>
            <a:r>
              <a:rPr lang="en-US" dirty="0" err="1" smtClean="0"/>
              <a:t>Coelomycetes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Form Order 1 : </a:t>
            </a:r>
            <a:r>
              <a:rPr lang="en-US" dirty="0" err="1" smtClean="0"/>
              <a:t>Melanconiales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91297" cy="54102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ar-IQ" dirty="0" smtClean="0"/>
              <a:t>معظم افرداها ممرضة للنبات </a:t>
            </a:r>
          </a:p>
          <a:p>
            <a:r>
              <a:rPr lang="ar-IQ" dirty="0" smtClean="0"/>
              <a:t>الغزل </a:t>
            </a:r>
            <a:r>
              <a:rPr lang="ar-IQ" dirty="0"/>
              <a:t>الفطري داخل انسجة </a:t>
            </a:r>
            <a:r>
              <a:rPr lang="ar-IQ" dirty="0" smtClean="0"/>
              <a:t>العائل </a:t>
            </a:r>
          </a:p>
          <a:p>
            <a:r>
              <a:rPr lang="ar-IQ" dirty="0" err="1"/>
              <a:t>الكونيديا</a:t>
            </a:r>
            <a:r>
              <a:rPr lang="ar-IQ" dirty="0"/>
              <a:t> </a:t>
            </a:r>
            <a:r>
              <a:rPr lang="ar-IQ" dirty="0" smtClean="0"/>
              <a:t>ضمن تركيب </a:t>
            </a:r>
            <a:r>
              <a:rPr lang="ar-IQ" dirty="0" err="1" smtClean="0"/>
              <a:t>الكويمة</a:t>
            </a:r>
            <a:r>
              <a:rPr lang="ar-IQ" dirty="0" smtClean="0"/>
              <a:t> الفطرية </a:t>
            </a:r>
          </a:p>
          <a:p>
            <a:r>
              <a:rPr lang="ar-IQ" dirty="0" smtClean="0"/>
              <a:t>الحوامل قصيرة متراصفة مع بعضها في </a:t>
            </a:r>
            <a:r>
              <a:rPr lang="ar-IQ" dirty="0"/>
              <a:t>طبقة داخل نسيج </a:t>
            </a:r>
            <a:r>
              <a:rPr lang="ar-IQ" dirty="0" smtClean="0"/>
              <a:t>العائل </a:t>
            </a:r>
          </a:p>
          <a:p>
            <a:r>
              <a:rPr lang="ar-IQ" dirty="0" smtClean="0"/>
              <a:t>تسبب مرض </a:t>
            </a:r>
            <a:r>
              <a:rPr lang="ar-IQ" dirty="0" err="1" smtClean="0"/>
              <a:t>الانثراكنوز</a:t>
            </a:r>
            <a:r>
              <a:rPr lang="ar-IQ" dirty="0" smtClean="0"/>
              <a:t> على المحاصيل </a:t>
            </a:r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8610600" cy="248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766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l"/>
            <a:r>
              <a:rPr lang="en-US" i="1" dirty="0" err="1" smtClean="0">
                <a:solidFill>
                  <a:schemeClr val="tx2"/>
                </a:solidFill>
              </a:rPr>
              <a:t>Colletotrichum</a:t>
            </a:r>
            <a:endParaRPr lang="ar-SA" i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7"/>
          <a:stretch/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400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5255"/>
            <a:ext cx="9144000" cy="7159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Form Order 2 : </a:t>
            </a:r>
            <a:r>
              <a:rPr lang="en-US" dirty="0" err="1" smtClean="0"/>
              <a:t>Sphaeropsidales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828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ar-IQ" dirty="0" smtClean="0"/>
              <a:t>الابواغ تتكون ضمن </a:t>
            </a:r>
            <a:r>
              <a:rPr lang="ar-IQ" dirty="0"/>
              <a:t>اوعية </a:t>
            </a:r>
            <a:r>
              <a:rPr lang="ar-IQ" dirty="0" err="1"/>
              <a:t>بكنيدية</a:t>
            </a:r>
            <a:r>
              <a:rPr lang="ar-IQ" dirty="0"/>
              <a:t> </a:t>
            </a:r>
            <a:endParaRPr lang="ar-IQ" dirty="0" smtClean="0"/>
          </a:p>
          <a:p>
            <a:r>
              <a:rPr lang="ar-IQ" dirty="0" smtClean="0"/>
              <a:t>قسمت </a:t>
            </a:r>
            <a:r>
              <a:rPr lang="ar-IQ" dirty="0" err="1" smtClean="0"/>
              <a:t>فطرياتها</a:t>
            </a:r>
            <a:r>
              <a:rPr lang="ar-IQ" dirty="0" smtClean="0"/>
              <a:t> حسب شكل </a:t>
            </a:r>
            <a:r>
              <a:rPr lang="ar-IQ" dirty="0"/>
              <a:t>ولون </a:t>
            </a:r>
            <a:r>
              <a:rPr lang="ar-IQ" dirty="0" err="1"/>
              <a:t>الكونيديا</a:t>
            </a:r>
            <a:r>
              <a:rPr lang="ar-IQ" dirty="0"/>
              <a:t> </a:t>
            </a:r>
            <a:r>
              <a:rPr lang="ar-IQ" dirty="0" smtClean="0"/>
              <a:t>الى عدة </a:t>
            </a:r>
            <a:r>
              <a:rPr lang="ar-IQ" dirty="0"/>
              <a:t>اجناس </a:t>
            </a:r>
            <a:r>
              <a:rPr lang="ar-IQ" dirty="0" smtClean="0"/>
              <a:t>منها </a:t>
            </a:r>
            <a:r>
              <a:rPr lang="en-US" dirty="0" err="1" smtClean="0"/>
              <a:t>Phoma</a:t>
            </a:r>
            <a:r>
              <a:rPr lang="en-US" dirty="0" smtClean="0"/>
              <a:t>  </a:t>
            </a:r>
            <a:r>
              <a:rPr lang="ar-IQ" dirty="0" smtClean="0"/>
              <a:t> </a:t>
            </a:r>
            <a:r>
              <a:rPr lang="ar-IQ" dirty="0"/>
              <a:t>: </a:t>
            </a:r>
            <a:r>
              <a:rPr lang="ar-IQ" dirty="0" err="1"/>
              <a:t>الكونيديا</a:t>
            </a:r>
            <a:r>
              <a:rPr lang="ar-IQ" dirty="0"/>
              <a:t> مفردة </a:t>
            </a:r>
            <a:r>
              <a:rPr lang="ar-IQ" dirty="0" smtClean="0"/>
              <a:t>شفافة تسبب امراض التبقع والعفن </a:t>
            </a:r>
            <a:r>
              <a:rPr lang="en-US" dirty="0" err="1" smtClean="0"/>
              <a:t>Diplodia</a:t>
            </a:r>
            <a:r>
              <a:rPr lang="ar-IQ" dirty="0" smtClean="0"/>
              <a:t> </a:t>
            </a:r>
            <a:r>
              <a:rPr lang="ar-IQ" dirty="0"/>
              <a:t>: </a:t>
            </a:r>
            <a:r>
              <a:rPr lang="ar-IQ" dirty="0" err="1"/>
              <a:t>الكونيديا</a:t>
            </a:r>
            <a:r>
              <a:rPr lang="ar-IQ" dirty="0"/>
              <a:t> </a:t>
            </a:r>
            <a:r>
              <a:rPr lang="ar-IQ" dirty="0" smtClean="0"/>
              <a:t>ثنائية الخلية لونها </a:t>
            </a:r>
            <a:r>
              <a:rPr lang="ar-IQ" dirty="0"/>
              <a:t>بني داكن </a:t>
            </a:r>
            <a:r>
              <a:rPr lang="ar-IQ" dirty="0" smtClean="0"/>
              <a:t>تسبب امراض </a:t>
            </a:r>
            <a:r>
              <a:rPr lang="ar-IQ" dirty="0" err="1" smtClean="0"/>
              <a:t>التبقعات</a:t>
            </a:r>
            <a:r>
              <a:rPr lang="ar-IQ" dirty="0" smtClean="0"/>
              <a:t> والموت التراجعي  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868679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35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i="1" dirty="0" err="1" smtClean="0">
                <a:solidFill>
                  <a:schemeClr val="tx2"/>
                </a:solidFill>
              </a:rPr>
              <a:t>Phoma</a:t>
            </a:r>
            <a:r>
              <a:rPr lang="en-US" sz="5400" i="1" dirty="0" smtClean="0">
                <a:solidFill>
                  <a:schemeClr val="tx2"/>
                </a:solidFill>
              </a:rPr>
              <a:t> </a:t>
            </a:r>
            <a:endParaRPr lang="ar-SA" sz="5400" i="1" dirty="0">
              <a:solidFill>
                <a:schemeClr val="tx2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656"/>
            <a:ext cx="4800600" cy="27432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/>
          <a:stretch/>
        </p:blipFill>
        <p:spPr>
          <a:xfrm>
            <a:off x="4800600" y="990600"/>
            <a:ext cx="4322379" cy="58674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4445" b="30574"/>
          <a:stretch/>
        </p:blipFill>
        <p:spPr>
          <a:xfrm>
            <a:off x="1" y="3650856"/>
            <a:ext cx="4952999" cy="320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6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i="1" dirty="0" err="1">
                <a:solidFill>
                  <a:srgbClr val="FF0000"/>
                </a:solidFill>
              </a:rPr>
              <a:t>Diplodia</a:t>
            </a: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6260" r="11224"/>
          <a:stretch/>
        </p:blipFill>
        <p:spPr>
          <a:xfrm>
            <a:off x="0" y="762001"/>
            <a:ext cx="3810000" cy="6077606"/>
          </a:xfr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33400"/>
            <a:ext cx="5105400" cy="63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5400" i="1" dirty="0" err="1" smtClean="0">
                <a:solidFill>
                  <a:srgbClr val="C00000"/>
                </a:solidFill>
              </a:rPr>
              <a:t>Agaricus</a:t>
            </a:r>
            <a:r>
              <a:rPr lang="en-US" sz="5400" i="1" dirty="0" smtClean="0">
                <a:solidFill>
                  <a:srgbClr val="C00000"/>
                </a:solidFill>
              </a:rPr>
              <a:t> </a:t>
            </a:r>
            <a:r>
              <a:rPr lang="en-US" sz="5400" i="1" dirty="0" err="1" smtClean="0">
                <a:solidFill>
                  <a:srgbClr val="C00000"/>
                </a:solidFill>
              </a:rPr>
              <a:t>bisporus</a:t>
            </a:r>
            <a:endParaRPr lang="ar-SA" sz="5400" i="1" dirty="0">
              <a:solidFill>
                <a:srgbClr val="C0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2112" r="2344" b="11532"/>
          <a:stretch/>
        </p:blipFill>
        <p:spPr>
          <a:xfrm>
            <a:off x="14289" y="1066800"/>
            <a:ext cx="9129712" cy="5638800"/>
          </a:xfrm>
        </p:spPr>
      </p:pic>
    </p:spTree>
    <p:extLst>
      <p:ext uri="{BB962C8B-B14F-4D97-AF65-F5344CB8AC3E}">
        <p14:creationId xmlns:p14="http://schemas.microsoft.com/office/powerpoint/2010/main" val="17817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Form Class 3 </a:t>
            </a:r>
            <a:r>
              <a:rPr lang="en-US" dirty="0"/>
              <a:t>: </a:t>
            </a:r>
            <a:r>
              <a:rPr lang="en-US" dirty="0" err="1" smtClean="0">
                <a:solidFill>
                  <a:schemeClr val="bg1"/>
                </a:solidFill>
              </a:rPr>
              <a:t>Agonomycetes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  <a:solidFill>
            <a:srgbClr val="FF99CC"/>
          </a:solidFill>
        </p:spPr>
        <p:txBody>
          <a:bodyPr>
            <a:normAutofit/>
          </a:bodyPr>
          <a:lstStyle/>
          <a:p>
            <a:r>
              <a:rPr lang="ar-IQ" dirty="0" smtClean="0"/>
              <a:t>فطريات هذا الصف </a:t>
            </a:r>
            <a:r>
              <a:rPr lang="ar-IQ" dirty="0" err="1" smtClean="0"/>
              <a:t>لاتتكاثر</a:t>
            </a:r>
            <a:r>
              <a:rPr lang="ar-IQ" dirty="0"/>
              <a:t> </a:t>
            </a:r>
            <a:r>
              <a:rPr lang="ar-IQ" dirty="0" err="1"/>
              <a:t>بالكونيدات</a:t>
            </a:r>
            <a:r>
              <a:rPr lang="ar-IQ" dirty="0"/>
              <a:t> </a:t>
            </a:r>
            <a:r>
              <a:rPr lang="ar-IQ" dirty="0" smtClean="0"/>
              <a:t>وانما بالغزل </a:t>
            </a:r>
            <a:r>
              <a:rPr lang="ar-IQ" dirty="0"/>
              <a:t>الفطري والاجسام الحجرية </a:t>
            </a:r>
            <a:r>
              <a:rPr lang="en-US" dirty="0" err="1" smtClean="0"/>
              <a:t>Sclerotia</a:t>
            </a:r>
            <a:endParaRPr lang="en-US" dirty="0" smtClean="0"/>
          </a:p>
          <a:p>
            <a:pPr algn="l" rtl="0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Form Order :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Agonomycetales</a:t>
            </a:r>
            <a:endParaRPr lang="en-US" sz="4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ar-IQ" dirty="0" smtClean="0"/>
              <a:t>تضم الفطرين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</a:rPr>
              <a:t>Rhizoctonia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</a:rPr>
              <a:t>solani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ar-IQ" sz="4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IQ" dirty="0" smtClean="0"/>
              <a:t>يمتاز </a:t>
            </a:r>
          </a:p>
          <a:p>
            <a:r>
              <a:rPr lang="ar-IQ" dirty="0" smtClean="0"/>
              <a:t>الغزل الفطري مقسم تقاسيم واضحة </a:t>
            </a:r>
          </a:p>
          <a:p>
            <a:r>
              <a:rPr lang="ar-IQ" dirty="0" smtClean="0"/>
              <a:t>يتفرع بزوايا قائمة </a:t>
            </a:r>
          </a:p>
          <a:p>
            <a:r>
              <a:rPr lang="ar-IQ" dirty="0"/>
              <a:t>وجود </a:t>
            </a:r>
            <a:r>
              <a:rPr lang="ar-IQ" dirty="0" smtClean="0"/>
              <a:t>تخصر في منطقة التفرع </a:t>
            </a:r>
          </a:p>
          <a:p>
            <a:r>
              <a:rPr lang="ar-IQ" dirty="0" smtClean="0"/>
              <a:t>يسبب امراض الذبول وتعفن الجذور والسيقان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9392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Rhizoctonia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solani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ar-SA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0"/>
            <a:ext cx="5517931" cy="53340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14400"/>
            <a:ext cx="3505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7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9999"/>
          </a:solidFill>
        </p:spPr>
        <p:txBody>
          <a:bodyPr/>
          <a:lstStyle/>
          <a:p>
            <a:r>
              <a:rPr lang="en-US" i="1" dirty="0" err="1" smtClean="0"/>
              <a:t>Sclerotium</a:t>
            </a:r>
            <a:endParaRPr lang="ar-SA" i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r>
              <a:rPr lang="ar-IQ" dirty="0"/>
              <a:t>يكون اجسام حجرية </a:t>
            </a:r>
            <a:r>
              <a:rPr lang="ar-IQ" dirty="0" smtClean="0"/>
              <a:t>في منطقة الاصابة </a:t>
            </a:r>
          </a:p>
          <a:p>
            <a:r>
              <a:rPr lang="ar-IQ" dirty="0" smtClean="0"/>
              <a:t>يسبب امراض الذبول وعفن الجذور والسيقان خاصة على محاصيل الخضر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3448" r="20171" b="10576"/>
          <a:stretch/>
        </p:blipFill>
        <p:spPr>
          <a:xfrm>
            <a:off x="228600" y="2590800"/>
            <a:ext cx="4169979" cy="423041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79" y="3048000"/>
            <a:ext cx="451682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32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12714" r="2051"/>
          <a:stretch/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2267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858000"/>
          </a:xfrm>
        </p:spPr>
      </p:pic>
    </p:spTree>
    <p:extLst>
      <p:ext uri="{BB962C8B-B14F-4D97-AF65-F5344CB8AC3E}">
        <p14:creationId xmlns:p14="http://schemas.microsoft.com/office/powerpoint/2010/main" val="3320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534400" cy="5334000"/>
          </a:xfrm>
        </p:spPr>
      </p:pic>
    </p:spTree>
    <p:extLst>
      <p:ext uri="{BB962C8B-B14F-4D97-AF65-F5344CB8AC3E}">
        <p14:creationId xmlns:p14="http://schemas.microsoft.com/office/powerpoint/2010/main" val="26729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ar-IQ" dirty="0" smtClean="0"/>
              <a:t>وهو فطر صالح </a:t>
            </a:r>
            <a:r>
              <a:rPr lang="ar-IQ" dirty="0" err="1" smtClean="0"/>
              <a:t>للاكل</a:t>
            </a:r>
            <a:r>
              <a:rPr lang="ar-IQ" dirty="0" smtClean="0"/>
              <a:t> </a:t>
            </a:r>
          </a:p>
          <a:p>
            <a:r>
              <a:rPr lang="ar-IQ" dirty="0" smtClean="0"/>
              <a:t>غلاصمه قرمزية اللون فاتحة الى بيضاء </a:t>
            </a:r>
            <a:r>
              <a:rPr lang="ar-IQ" dirty="0"/>
              <a:t>في الجسم </a:t>
            </a:r>
            <a:r>
              <a:rPr lang="ar-IQ" dirty="0" smtClean="0"/>
              <a:t>الثمري </a:t>
            </a:r>
          </a:p>
          <a:p>
            <a:r>
              <a:rPr lang="ar-IQ" dirty="0" smtClean="0"/>
              <a:t>يتحول لونها الى البني </a:t>
            </a:r>
            <a:r>
              <a:rPr lang="ar-IQ" dirty="0"/>
              <a:t>او الاسود عن النضج </a:t>
            </a:r>
            <a:endParaRPr lang="ar-IQ" dirty="0" smtClean="0"/>
          </a:p>
          <a:p>
            <a:r>
              <a:rPr lang="ar-IQ" dirty="0" smtClean="0"/>
              <a:t>يحوي مواد ذات قيمة غذائية عالية وهو اشهر الفطريات </a:t>
            </a:r>
            <a:r>
              <a:rPr lang="ar-IQ" dirty="0" err="1" smtClean="0"/>
              <a:t>الماكولة</a:t>
            </a:r>
            <a:r>
              <a:rPr lang="ar-IQ" dirty="0" smtClean="0"/>
              <a:t> </a:t>
            </a:r>
          </a:p>
          <a:p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24138"/>
            <a:ext cx="3505199" cy="385286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38400"/>
            <a:ext cx="4953000" cy="41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Fam 2 : </a:t>
            </a:r>
            <a:r>
              <a:rPr lang="en-US" dirty="0" err="1" smtClean="0">
                <a:solidFill>
                  <a:srgbClr val="C00000"/>
                </a:solidFill>
              </a:rPr>
              <a:t>Amanitiaceae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  <a:solidFill>
            <a:srgbClr val="FFFF99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اغلب افرداها سامة غير صالحة </a:t>
            </a:r>
            <a:r>
              <a:rPr lang="ar-IQ" dirty="0" err="1" smtClean="0"/>
              <a:t>للاكل</a:t>
            </a:r>
            <a:r>
              <a:rPr lang="ar-IQ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/>
              <a:t>الجسم </a:t>
            </a:r>
            <a:r>
              <a:rPr lang="ar-IQ" dirty="0" smtClean="0"/>
              <a:t>الثمري ملون بينما الجراثيم </a:t>
            </a:r>
            <a:r>
              <a:rPr lang="ar-IQ" dirty="0" err="1"/>
              <a:t>البازيدية</a:t>
            </a:r>
            <a:r>
              <a:rPr lang="ar-IQ" dirty="0"/>
              <a:t> </a:t>
            </a:r>
            <a:r>
              <a:rPr lang="ar-IQ" dirty="0" smtClean="0"/>
              <a:t>بيضاء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الغلاصم حرة </a:t>
            </a:r>
            <a:r>
              <a:rPr lang="ar-IQ" dirty="0"/>
              <a:t>، وتوجد </a:t>
            </a:r>
            <a:r>
              <a:rPr lang="ar-IQ" dirty="0" smtClean="0"/>
              <a:t>لها حلقة </a:t>
            </a:r>
            <a:r>
              <a:rPr lang="en-US" dirty="0" smtClean="0"/>
              <a:t>Ring</a:t>
            </a:r>
            <a:r>
              <a:rPr lang="ar-IQ" dirty="0" smtClean="0"/>
              <a:t> حول الحامل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قسم منها يكون علاقات </a:t>
            </a:r>
            <a:r>
              <a:rPr lang="ar-IQ" dirty="0" err="1" smtClean="0"/>
              <a:t>تعايشية</a:t>
            </a:r>
            <a:r>
              <a:rPr lang="ar-IQ" dirty="0" smtClean="0"/>
              <a:t> </a:t>
            </a:r>
            <a:r>
              <a:rPr lang="ar-IQ" dirty="0"/>
              <a:t>مع جذور الاشجار </a:t>
            </a:r>
            <a:endParaRPr lang="ar-S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799"/>
            <a:ext cx="7205663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0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5736" r="3913" b="2720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857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875</Words>
  <Application>Microsoft Office PowerPoint</Application>
  <PresentationFormat>عرض على الشاشة (3:4)‏</PresentationFormat>
  <Paragraphs>126</Paragraphs>
  <Slides>43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4" baseType="lpstr">
      <vt:lpstr>نسق Office</vt:lpstr>
      <vt:lpstr>عرض تقديمي في PowerPoint</vt:lpstr>
      <vt:lpstr>Class 3 : Homobasidiomycetes</vt:lpstr>
      <vt:lpstr>عرض تقديمي في PowerPoint</vt:lpstr>
      <vt:lpstr>Agaricus bisporus</vt:lpstr>
      <vt:lpstr>عرض تقديمي في PowerPoint</vt:lpstr>
      <vt:lpstr>عرض تقديمي في PowerPoint</vt:lpstr>
      <vt:lpstr>عرض تقديمي في PowerPoint</vt:lpstr>
      <vt:lpstr>Fam 2 : Amanitiaceae</vt:lpstr>
      <vt:lpstr>عرض تقديمي في PowerPoint</vt:lpstr>
      <vt:lpstr>Amanita muscaria        اهم انواعه عيش الغراب الذبابي                          </vt:lpstr>
      <vt:lpstr>Fam 3 : Coprinaceae</vt:lpstr>
      <vt:lpstr>Fam 4 : Pleurotaceae</vt:lpstr>
      <vt:lpstr>Order 2 : Aphyllophorales( Polyporales) </vt:lpstr>
      <vt:lpstr>Fam 1 : Clavariaceae</vt:lpstr>
      <vt:lpstr>Clavaria sp </vt:lpstr>
      <vt:lpstr>الفطريات المثقبة               Fam 2 : Polyporaceae </vt:lpstr>
      <vt:lpstr>Polyporus sulphureus </vt:lpstr>
      <vt:lpstr>واجب </vt:lpstr>
      <vt:lpstr>المحاضرة ال10 </vt:lpstr>
      <vt:lpstr>Phylum: Deuteromycota</vt:lpstr>
      <vt:lpstr>عرض تقديمي في PowerPoint</vt:lpstr>
      <vt:lpstr>عرض تقديمي في PowerPoint</vt:lpstr>
      <vt:lpstr>عرض تقديمي في PowerPoint</vt:lpstr>
      <vt:lpstr>Form Order :Moniliales  Form Family1 : Moniliaceae</vt:lpstr>
      <vt:lpstr>Aspergillus          Penicillium</vt:lpstr>
      <vt:lpstr>Verticillium      </vt:lpstr>
      <vt:lpstr>Botrytis</vt:lpstr>
      <vt:lpstr> س / اكتب اسم الفطر الناقص </vt:lpstr>
      <vt:lpstr>Form Family2 : Dematiaceae</vt:lpstr>
      <vt:lpstr>والجنس Helminthosporium يسبب تبقع حبوب المحاصيل </vt:lpstr>
      <vt:lpstr>والجنس Stemphylium يسبب تبقع المحاصيل </vt:lpstr>
      <vt:lpstr>لاحظ الاختلاف في شكل فطريات هذه العائلة </vt:lpstr>
      <vt:lpstr>Form Family 3 : Tuberculariaceae</vt:lpstr>
      <vt:lpstr>Fusarium oxysporum</vt:lpstr>
      <vt:lpstr>FormClass 2 : Coelomycetes Form Order 1 : Melanconiales</vt:lpstr>
      <vt:lpstr>Colletotrichum</vt:lpstr>
      <vt:lpstr>Form Order 2 : Sphaeropsidales</vt:lpstr>
      <vt:lpstr>Phoma </vt:lpstr>
      <vt:lpstr>Diplodia</vt:lpstr>
      <vt:lpstr>Form Class 3 : Agonomycetes </vt:lpstr>
      <vt:lpstr>Rhizoctonia solani </vt:lpstr>
      <vt:lpstr>Sclerotium</vt:lpstr>
      <vt:lpstr>عرض تقديمي في PowerPoint</vt:lpstr>
    </vt:vector>
  </TitlesOfParts>
  <Company>Microsoft (C)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</dc:creator>
  <cp:lastModifiedBy>sara</cp:lastModifiedBy>
  <cp:revision>45</cp:revision>
  <dcterms:created xsi:type="dcterms:W3CDTF">2019-04-30T18:36:27Z</dcterms:created>
  <dcterms:modified xsi:type="dcterms:W3CDTF">2019-05-07T21:37:27Z</dcterms:modified>
</cp:coreProperties>
</file>